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1"/>
  </p:sldMasterIdLst>
  <p:notesMasterIdLst>
    <p:notesMasterId r:id="rId14"/>
  </p:notesMasterIdLst>
  <p:sldIdLst>
    <p:sldId id="293" r:id="rId2"/>
    <p:sldId id="289" r:id="rId3"/>
    <p:sldId id="285" r:id="rId4"/>
    <p:sldId id="264" r:id="rId5"/>
    <p:sldId id="297" r:id="rId6"/>
    <p:sldId id="280" r:id="rId7"/>
    <p:sldId id="296" r:id="rId8"/>
    <p:sldId id="299" r:id="rId9"/>
    <p:sldId id="265" r:id="rId10"/>
    <p:sldId id="266" r:id="rId11"/>
    <p:sldId id="278" r:id="rId12"/>
    <p:sldId id="300"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0665" autoAdjust="0"/>
  </p:normalViewPr>
  <p:slideViewPr>
    <p:cSldViewPr>
      <p:cViewPr varScale="1">
        <p:scale>
          <a:sx n="118" d="100"/>
          <a:sy n="118" d="100"/>
        </p:scale>
        <p:origin x="14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9CF8CA72-491C-43EE-B49A-64E3D29B406C}" type="datetimeFigureOut">
              <a:rPr lang="en-US" smtClean="0"/>
              <a:pPr/>
              <a:t>12/9/2019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8722CE9A-8264-46A0-895E-C2D67DB44C3E}" type="slidenum">
              <a:rPr lang="en-US" smtClean="0"/>
              <a:pPr/>
              <a:t>‹#›</a:t>
            </a:fld>
            <a:endParaRPr lang="en-US" dirty="0"/>
          </a:p>
        </p:txBody>
      </p:sp>
    </p:spTree>
    <p:extLst>
      <p:ext uri="{BB962C8B-B14F-4D97-AF65-F5344CB8AC3E}">
        <p14:creationId xmlns:p14="http://schemas.microsoft.com/office/powerpoint/2010/main" val="98594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Thank you for taking the time out of your busy schedules to attend the webinar today. My goal with this webinar is to give you a better understanding of the </a:t>
            </a:r>
            <a:r>
              <a:rPr lang="en-US" dirty="0" err="1"/>
              <a:t>wk</a:t>
            </a:r>
            <a:r>
              <a:rPr lang="en-US" dirty="0"/>
              <a:t> comp system. The workers compensation “system” can be very confusing and frustrating, there are many moving pieces but, my goal is to give a brief and simple overview of the </a:t>
            </a:r>
            <a:r>
              <a:rPr lang="en-US" dirty="0" err="1"/>
              <a:t>wk</a:t>
            </a:r>
            <a:r>
              <a:rPr lang="en-US" dirty="0"/>
              <a:t> comp system in order to offer an explanation of why we ask the questions we ask.   Some of this information is confusing so if you have questions or need something clarified, please raise your hand and I would be happy to address your question.  </a:t>
            </a:r>
          </a:p>
        </p:txBody>
      </p:sp>
      <p:sp>
        <p:nvSpPr>
          <p:cNvPr id="4" name="Slide Number Placeholder 3"/>
          <p:cNvSpPr>
            <a:spLocks noGrp="1"/>
          </p:cNvSpPr>
          <p:nvPr>
            <p:ph type="sldNum" sz="quarter" idx="10"/>
          </p:nvPr>
        </p:nvSpPr>
        <p:spPr/>
        <p:txBody>
          <a:bodyPr/>
          <a:lstStyle/>
          <a:p>
            <a:fld id="{8722CE9A-8264-46A0-895E-C2D67DB44C3E}" type="slidenum">
              <a:rPr lang="en-US" smtClean="0"/>
              <a:pPr/>
              <a:t>1</a:t>
            </a:fld>
            <a:endParaRPr lang="en-US" dirty="0"/>
          </a:p>
        </p:txBody>
      </p:sp>
    </p:spTree>
    <p:extLst>
      <p:ext uri="{BB962C8B-B14F-4D97-AF65-F5344CB8AC3E}">
        <p14:creationId xmlns:p14="http://schemas.microsoft.com/office/powerpoint/2010/main" val="90454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 workers’ removal from the workforce has a negative impact on the worker, the workers’ family, the employer and the general public.  </a:t>
            </a:r>
          </a:p>
          <a:p>
            <a:endParaRPr lang="en-US" dirty="0"/>
          </a:p>
        </p:txBody>
      </p:sp>
      <p:sp>
        <p:nvSpPr>
          <p:cNvPr id="4" name="Slide Number Placeholder 3"/>
          <p:cNvSpPr>
            <a:spLocks noGrp="1"/>
          </p:cNvSpPr>
          <p:nvPr>
            <p:ph type="sldNum" sz="quarter" idx="10"/>
          </p:nvPr>
        </p:nvSpPr>
        <p:spPr/>
        <p:txBody>
          <a:bodyPr/>
          <a:lstStyle/>
          <a:p>
            <a:fld id="{8722CE9A-8264-46A0-895E-C2D67DB44C3E}" type="slidenum">
              <a:rPr lang="en-US" smtClean="0"/>
              <a:pPr/>
              <a:t>2</a:t>
            </a:fld>
            <a:endParaRPr lang="en-US" dirty="0"/>
          </a:p>
        </p:txBody>
      </p:sp>
    </p:spTree>
    <p:extLst>
      <p:ext uri="{BB962C8B-B14F-4D97-AF65-F5344CB8AC3E}">
        <p14:creationId xmlns:p14="http://schemas.microsoft.com/office/powerpoint/2010/main" val="3717586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employer does not have to hold an injured workers job for them.  </a:t>
            </a:r>
          </a:p>
        </p:txBody>
      </p:sp>
      <p:sp>
        <p:nvSpPr>
          <p:cNvPr id="4" name="Slide Number Placeholder 3"/>
          <p:cNvSpPr>
            <a:spLocks noGrp="1"/>
          </p:cNvSpPr>
          <p:nvPr>
            <p:ph type="sldNum" sz="quarter" idx="10"/>
          </p:nvPr>
        </p:nvSpPr>
        <p:spPr/>
        <p:txBody>
          <a:bodyPr/>
          <a:lstStyle/>
          <a:p>
            <a:fld id="{8722CE9A-8264-46A0-895E-C2D67DB44C3E}" type="slidenum">
              <a:rPr lang="en-US" smtClean="0"/>
              <a:pPr/>
              <a:t>3</a:t>
            </a:fld>
            <a:endParaRPr lang="en-US" dirty="0"/>
          </a:p>
        </p:txBody>
      </p:sp>
    </p:spTree>
    <p:extLst>
      <p:ext uri="{BB962C8B-B14F-4D97-AF65-F5344CB8AC3E}">
        <p14:creationId xmlns:p14="http://schemas.microsoft.com/office/powerpoint/2010/main" val="1572917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primary objective of the Compensation act is to provide without fault, wage loss and medical benefits to an injured worker at a reasonable cost to the employer.  Wage loss benefits are intended to assist the injured worker during the recovery process.</a:t>
            </a:r>
          </a:p>
        </p:txBody>
      </p:sp>
      <p:sp>
        <p:nvSpPr>
          <p:cNvPr id="4" name="Slide Number Placeholder 3"/>
          <p:cNvSpPr>
            <a:spLocks noGrp="1"/>
          </p:cNvSpPr>
          <p:nvPr>
            <p:ph type="sldNum" sz="quarter" idx="5"/>
          </p:nvPr>
        </p:nvSpPr>
        <p:spPr/>
        <p:txBody>
          <a:bodyPr/>
          <a:lstStyle/>
          <a:p>
            <a:fld id="{8722CE9A-8264-46A0-895E-C2D67DB44C3E}" type="slidenum">
              <a:rPr lang="en-US" smtClean="0"/>
              <a:pPr/>
              <a:t>4</a:t>
            </a:fld>
            <a:endParaRPr lang="en-US" dirty="0"/>
          </a:p>
        </p:txBody>
      </p:sp>
    </p:spTree>
    <p:extLst>
      <p:ext uri="{BB962C8B-B14F-4D97-AF65-F5344CB8AC3E}">
        <p14:creationId xmlns:p14="http://schemas.microsoft.com/office/powerpoint/2010/main" val="3895826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designated treating physician is referred to as a Primary Care Provider (PCP) by Montana State Fund.  Prior to the patient reaching medical stability the PCP is expected to provide the information necessary for the examiner to handle the claim based on the medically determined treatment plan.  </a:t>
            </a:r>
          </a:p>
        </p:txBody>
      </p:sp>
      <p:sp>
        <p:nvSpPr>
          <p:cNvPr id="4" name="Slide Number Placeholder 3"/>
          <p:cNvSpPr>
            <a:spLocks noGrp="1"/>
          </p:cNvSpPr>
          <p:nvPr>
            <p:ph type="sldNum" sz="quarter" idx="10"/>
          </p:nvPr>
        </p:nvSpPr>
        <p:spPr/>
        <p:txBody>
          <a:bodyPr/>
          <a:lstStyle/>
          <a:p>
            <a:fld id="{8722CE9A-8264-46A0-895E-C2D67DB44C3E}" type="slidenum">
              <a:rPr lang="en-US" smtClean="0"/>
              <a:pPr/>
              <a:t>5</a:t>
            </a:fld>
            <a:endParaRPr lang="en-US" dirty="0"/>
          </a:p>
        </p:txBody>
      </p:sp>
    </p:spTree>
    <p:extLst>
      <p:ext uri="{BB962C8B-B14F-4D97-AF65-F5344CB8AC3E}">
        <p14:creationId xmlns:p14="http://schemas.microsoft.com/office/powerpoint/2010/main" val="3904100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MMI is a transitional point in the claim where the injury is medically stable and the injured employees permanent capacity is used to determine any future benefit entitlement.  For example, does the IE have any permanent physical impairment rating as a result of the injury?  Based on permanent restrictions, can the IE return to work with or without any permanent loss of wages compared to pre injury wages?  This is the point where settlement may be considered.  </a:t>
            </a:r>
          </a:p>
        </p:txBody>
      </p:sp>
      <p:sp>
        <p:nvSpPr>
          <p:cNvPr id="4" name="Slide Number Placeholder 3"/>
          <p:cNvSpPr>
            <a:spLocks noGrp="1"/>
          </p:cNvSpPr>
          <p:nvPr>
            <p:ph type="sldNum" sz="quarter" idx="5"/>
          </p:nvPr>
        </p:nvSpPr>
        <p:spPr/>
        <p:txBody>
          <a:bodyPr/>
          <a:lstStyle/>
          <a:p>
            <a:fld id="{8722CE9A-8264-46A0-895E-C2D67DB44C3E}" type="slidenum">
              <a:rPr lang="en-US" smtClean="0"/>
              <a:pPr/>
              <a:t>6</a:t>
            </a:fld>
            <a:endParaRPr lang="en-US" dirty="0"/>
          </a:p>
        </p:txBody>
      </p:sp>
    </p:spTree>
    <p:extLst>
      <p:ext uri="{BB962C8B-B14F-4D97-AF65-F5344CB8AC3E}">
        <p14:creationId xmlns:p14="http://schemas.microsoft.com/office/powerpoint/2010/main" val="1282423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22CE9A-8264-46A0-895E-C2D67DB44C3E}" type="slidenum">
              <a:rPr lang="en-US" smtClean="0"/>
              <a:pPr/>
              <a:t>7</a:t>
            </a:fld>
            <a:endParaRPr lang="en-US" dirty="0"/>
          </a:p>
        </p:txBody>
      </p:sp>
    </p:spTree>
    <p:extLst>
      <p:ext uri="{BB962C8B-B14F-4D97-AF65-F5344CB8AC3E}">
        <p14:creationId xmlns:p14="http://schemas.microsoft.com/office/powerpoint/2010/main" val="153999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22CE9A-8264-46A0-895E-C2D67DB44C3E}" type="slidenum">
              <a:rPr lang="en-US" smtClean="0"/>
              <a:pPr/>
              <a:t>8</a:t>
            </a:fld>
            <a:endParaRPr lang="en-US" dirty="0"/>
          </a:p>
        </p:txBody>
      </p:sp>
    </p:spTree>
    <p:extLst>
      <p:ext uri="{BB962C8B-B14F-4D97-AF65-F5344CB8AC3E}">
        <p14:creationId xmlns:p14="http://schemas.microsoft.com/office/powerpoint/2010/main" val="3819978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questions.</a:t>
            </a:r>
            <a:r>
              <a:rPr lang="en-US" baseline="0" dirty="0"/>
              <a:t>  Read the question aloud so that all on the line know what the question is.  </a:t>
            </a:r>
          </a:p>
          <a:p>
            <a:endParaRPr lang="en-US" baseline="0" dirty="0"/>
          </a:p>
          <a:p>
            <a:r>
              <a:rPr lang="en-US" baseline="0" dirty="0"/>
              <a:t>Maybe Britani jumps in for closing remarks?  </a:t>
            </a:r>
            <a:endParaRPr lang="en-US" dirty="0"/>
          </a:p>
          <a:p>
            <a:endParaRPr lang="en-US" dirty="0"/>
          </a:p>
          <a:p>
            <a:r>
              <a:rPr lang="en-US" dirty="0"/>
              <a:t>Please take</a:t>
            </a:r>
            <a:r>
              <a:rPr lang="en-US" baseline="0" dirty="0"/>
              <a:t> a moment to let us know your thoughts regarding this webinar by taking the survey. </a:t>
            </a:r>
          </a:p>
          <a:p>
            <a:r>
              <a:rPr lang="en-US" baseline="0" dirty="0"/>
              <a:t>We strive to continually improve and can only do so with your feedback.  </a:t>
            </a:r>
          </a:p>
          <a:p>
            <a:endParaRPr lang="en-US" baseline="0" dirty="0"/>
          </a:p>
          <a:p>
            <a:r>
              <a:rPr lang="en-US" baseline="0" dirty="0"/>
              <a:t>Stay tuned for future upcoming webinars.  </a:t>
            </a:r>
          </a:p>
        </p:txBody>
      </p:sp>
      <p:sp>
        <p:nvSpPr>
          <p:cNvPr id="4" name="Slide Number Placeholder 3"/>
          <p:cNvSpPr>
            <a:spLocks noGrp="1"/>
          </p:cNvSpPr>
          <p:nvPr>
            <p:ph type="sldNum" sz="quarter" idx="5"/>
          </p:nvPr>
        </p:nvSpPr>
        <p:spPr/>
        <p:txBody>
          <a:bodyPr/>
          <a:lstStyle/>
          <a:p>
            <a:fld id="{8722CE9A-8264-46A0-895E-C2D67DB44C3E}" type="slidenum">
              <a:rPr lang="en-US" smtClean="0"/>
              <a:pPr/>
              <a:t>12</a:t>
            </a:fld>
            <a:endParaRPr lang="en-US" dirty="0"/>
          </a:p>
        </p:txBody>
      </p:sp>
    </p:spTree>
    <p:extLst>
      <p:ext uri="{BB962C8B-B14F-4D97-AF65-F5344CB8AC3E}">
        <p14:creationId xmlns:p14="http://schemas.microsoft.com/office/powerpoint/2010/main" val="8533710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_opt1">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31FDE45-0162-7C42-AEB7-7B5F3DC6869D}"/>
              </a:ext>
            </a:extLst>
          </p:cNvPr>
          <p:cNvPicPr>
            <a:picLocks noChangeAspect="1"/>
          </p:cNvPicPr>
          <p:nvPr/>
        </p:nvPicPr>
        <p:blipFill rotWithShape="1">
          <a:blip r:embed="rId2">
            <a:extLst>
              <a:ext uri="{28A0092B-C50C-407E-A947-70E740481C1C}">
                <a14:useLocalDpi xmlns:a14="http://schemas.microsoft.com/office/drawing/2010/main" val="0"/>
              </a:ext>
            </a:extLst>
          </a:blip>
          <a:srcRect l="-1" r="24687" b="26996"/>
          <a:stretch/>
        </p:blipFill>
        <p:spPr>
          <a:xfrm>
            <a:off x="176600" y="184235"/>
            <a:ext cx="8798526" cy="6515275"/>
          </a:xfrm>
          <a:prstGeom prst="rect">
            <a:avLst/>
          </a:prstGeom>
          <a:ln w="152400">
            <a:noFill/>
            <a:miter lim="800000"/>
          </a:ln>
        </p:spPr>
      </p:pic>
      <p:pic>
        <p:nvPicPr>
          <p:cNvPr id="8" name="Picture 7">
            <a:extLst>
              <a:ext uri="{FF2B5EF4-FFF2-40B4-BE49-F238E27FC236}">
                <a16:creationId xmlns:a16="http://schemas.microsoft.com/office/drawing/2014/main" id="{EDFEBFB9-4994-3A49-AB0B-31FDD43C72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1248" y="388086"/>
            <a:ext cx="2414016" cy="1005840"/>
          </a:xfrm>
          <a:prstGeom prst="rect">
            <a:avLst/>
          </a:prstGeom>
        </p:spPr>
      </p:pic>
      <p:sp>
        <p:nvSpPr>
          <p:cNvPr id="2" name="Title 1"/>
          <p:cNvSpPr>
            <a:spLocks noGrp="1"/>
          </p:cNvSpPr>
          <p:nvPr>
            <p:ph type="ctrTitle" hasCustomPrompt="1"/>
          </p:nvPr>
        </p:nvSpPr>
        <p:spPr>
          <a:xfrm>
            <a:off x="1661991" y="2501132"/>
            <a:ext cx="7329611" cy="1220308"/>
          </a:xfrm>
        </p:spPr>
        <p:txBody>
          <a:bodyPr anchor="t">
            <a:noAutofit/>
          </a:bodyPr>
          <a:lstStyle>
            <a:lvl1pPr algn="l">
              <a:defRPr sz="6000" i="1">
                <a:solidFill>
                  <a:schemeClr val="bg1"/>
                </a:solidFill>
              </a:defRPr>
            </a:lvl1pPr>
          </a:lstStyle>
          <a:p>
            <a:r>
              <a:rPr lang="en-US" dirty="0"/>
              <a:t>This is cover option 1</a:t>
            </a:r>
          </a:p>
        </p:txBody>
      </p:sp>
      <p:sp>
        <p:nvSpPr>
          <p:cNvPr id="3" name="Subtitle 2"/>
          <p:cNvSpPr>
            <a:spLocks noGrp="1"/>
          </p:cNvSpPr>
          <p:nvPr>
            <p:ph type="subTitle" idx="1" hasCustomPrompt="1"/>
          </p:nvPr>
        </p:nvSpPr>
        <p:spPr>
          <a:xfrm>
            <a:off x="1655808" y="3721440"/>
            <a:ext cx="6400800" cy="1752600"/>
          </a:xfrm>
        </p:spPr>
        <p:txBody>
          <a:bodyPr/>
          <a:lstStyle>
            <a:lvl1pPr marL="0" indent="0" algn="l">
              <a:buNone/>
              <a:defRPr>
                <a:solidFill>
                  <a:schemeClr val="bg1"/>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dirty="0"/>
              <a:t>This is the subtitle</a:t>
            </a:r>
          </a:p>
        </p:txBody>
      </p:sp>
    </p:spTree>
    <p:extLst>
      <p:ext uri="{BB962C8B-B14F-4D97-AF65-F5344CB8AC3E}">
        <p14:creationId xmlns:p14="http://schemas.microsoft.com/office/powerpoint/2010/main" val="16635696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3AC349-53D8-0B4B-A6FE-7724053053A1}"/>
              </a:ext>
            </a:extLst>
          </p:cNvPr>
          <p:cNvPicPr>
            <a:picLocks noChangeAspect="1"/>
          </p:cNvPicPr>
          <p:nvPr/>
        </p:nvPicPr>
        <p:blipFill rotWithShape="1">
          <a:blip r:embed="rId2"/>
          <a:srcRect r="25184"/>
          <a:stretch/>
        </p:blipFill>
        <p:spPr>
          <a:xfrm>
            <a:off x="175590" y="184692"/>
            <a:ext cx="8816012" cy="6504432"/>
          </a:xfrm>
          <a:prstGeom prst="rect">
            <a:avLst/>
          </a:prstGeom>
        </p:spPr>
      </p:pic>
      <p:sp>
        <p:nvSpPr>
          <p:cNvPr id="2" name="Title 1"/>
          <p:cNvSpPr>
            <a:spLocks noGrp="1"/>
          </p:cNvSpPr>
          <p:nvPr>
            <p:ph type="ctrTitle" hasCustomPrompt="1"/>
          </p:nvPr>
        </p:nvSpPr>
        <p:spPr>
          <a:xfrm>
            <a:off x="1661991" y="2501132"/>
            <a:ext cx="7329611" cy="1220308"/>
          </a:xfrm>
        </p:spPr>
        <p:txBody>
          <a:bodyPr anchor="t">
            <a:noAutofit/>
          </a:bodyPr>
          <a:lstStyle>
            <a:lvl1pPr algn="l">
              <a:defRPr sz="6000" i="1">
                <a:solidFill>
                  <a:schemeClr val="accent2"/>
                </a:solidFill>
              </a:defRPr>
            </a:lvl1pPr>
          </a:lstStyle>
          <a:p>
            <a:r>
              <a:rPr lang="en-US" dirty="0"/>
              <a:t>This is the divider slide</a:t>
            </a:r>
          </a:p>
        </p:txBody>
      </p:sp>
      <p:sp>
        <p:nvSpPr>
          <p:cNvPr id="3" name="Subtitle 2"/>
          <p:cNvSpPr>
            <a:spLocks noGrp="1"/>
          </p:cNvSpPr>
          <p:nvPr>
            <p:ph type="subTitle" idx="1" hasCustomPrompt="1"/>
          </p:nvPr>
        </p:nvSpPr>
        <p:spPr>
          <a:xfrm>
            <a:off x="1655808" y="3721440"/>
            <a:ext cx="6400800" cy="1752600"/>
          </a:xfrm>
        </p:spPr>
        <p:txBody>
          <a:bodyPr/>
          <a:lstStyle>
            <a:lvl1pPr marL="0" indent="0" algn="l">
              <a:buNone/>
              <a:defRPr>
                <a:solidFill>
                  <a:schemeClr val="tx2"/>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dirty="0"/>
              <a:t>This is the subtitle</a:t>
            </a:r>
          </a:p>
        </p:txBody>
      </p:sp>
    </p:spTree>
    <p:extLst>
      <p:ext uri="{BB962C8B-B14F-4D97-AF65-F5344CB8AC3E}">
        <p14:creationId xmlns:p14="http://schemas.microsoft.com/office/powerpoint/2010/main" val="4000134018"/>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7660" y="638749"/>
            <a:ext cx="7429500" cy="1228964"/>
          </a:xfrm>
        </p:spPr>
        <p:txBody>
          <a:bodyPr anchor="t">
            <a:normAutofit/>
          </a:bodyPr>
          <a:lstStyle>
            <a:lvl1pPr algn="l">
              <a:defRPr sz="3000" i="1">
                <a:solidFill>
                  <a:schemeClr val="accent2"/>
                </a:solidFill>
              </a:defRPr>
            </a:lvl1pPr>
          </a:lstStyle>
          <a:p>
            <a:r>
              <a:rPr lang="en-US" sz="3000" i="1" dirty="0">
                <a:solidFill>
                  <a:schemeClr val="accent2"/>
                </a:solidFill>
                <a:latin typeface="Calibri" panose="020F0502020204030204" pitchFamily="34" charset="0"/>
                <a:cs typeface="Calibri" panose="020F0502020204030204" pitchFamily="34" charset="0"/>
              </a:rPr>
              <a:t>This is content page 1. The text box is designed to be the width of the line above.</a:t>
            </a:r>
          </a:p>
        </p:txBody>
      </p:sp>
      <p:sp>
        <p:nvSpPr>
          <p:cNvPr id="3" name="Content Placeholder 2"/>
          <p:cNvSpPr>
            <a:spLocks noGrp="1"/>
          </p:cNvSpPr>
          <p:nvPr>
            <p:ph idx="1" hasCustomPrompt="1"/>
          </p:nvPr>
        </p:nvSpPr>
        <p:spPr>
          <a:xfrm>
            <a:off x="406128" y="2088850"/>
            <a:ext cx="7299960" cy="2796701"/>
          </a:xfrm>
        </p:spPr>
        <p:txBody>
          <a:bodyPr/>
          <a:lstStyle>
            <a:lvl1pPr marL="342892" indent="-342892" algn="l">
              <a:lnSpc>
                <a:spcPct val="100000"/>
              </a:lnSpc>
              <a:buFont typeface="Arial" panose="020B0604020202020204" pitchFamily="34" charset="0"/>
              <a:buChar char="•"/>
              <a:defRPr sz="2625">
                <a:solidFill>
                  <a:schemeClr val="tx2"/>
                </a:solidFill>
              </a:defRPr>
            </a:lvl1pPr>
            <a:lvl2pPr marL="648875" indent="-302411" algn="l">
              <a:lnSpc>
                <a:spcPct val="100000"/>
              </a:lnSpc>
              <a:buFont typeface="Arial" panose="020B0604020202020204" pitchFamily="34" charset="0"/>
              <a:buChar char="–"/>
              <a:tabLst/>
              <a:defRPr sz="2250">
                <a:solidFill>
                  <a:schemeClr val="tx2"/>
                </a:solidFill>
              </a:defRPr>
            </a:lvl2pPr>
            <a:lvl3pPr marL="900091" indent="-251216" algn="l">
              <a:lnSpc>
                <a:spcPct val="100000"/>
              </a:lnSpc>
              <a:tabLst/>
              <a:defRPr sz="1875">
                <a:solidFill>
                  <a:schemeClr val="tx2"/>
                </a:solidFill>
              </a:defRPr>
            </a:lvl3pPr>
            <a:lvl4pPr marL="1200120" indent="-255979" algn="l">
              <a:lnSpc>
                <a:spcPct val="100000"/>
              </a:lnSpc>
              <a:tabLst/>
              <a:defRPr>
                <a:solidFill>
                  <a:schemeClr val="tx2"/>
                </a:solidFill>
              </a:defRPr>
            </a:lvl4pPr>
            <a:lvl5pPr>
              <a:defRPr>
                <a:solidFill>
                  <a:schemeClr val="tx2"/>
                </a:solidFill>
              </a:defRPr>
            </a:lvl5pPr>
          </a:lstStyle>
          <a:p>
            <a:pPr lvl="0"/>
            <a:r>
              <a:rPr lang="en-US" dirty="0"/>
              <a:t>This is bullet level 1</a:t>
            </a:r>
          </a:p>
          <a:p>
            <a:pPr lvl="1"/>
            <a:r>
              <a:rPr lang="en-US" dirty="0"/>
              <a:t>This is bullet level 2</a:t>
            </a:r>
          </a:p>
          <a:p>
            <a:pPr lvl="2"/>
            <a:r>
              <a:rPr lang="en-US" dirty="0"/>
              <a:t>This is bullet level 3</a:t>
            </a:r>
          </a:p>
          <a:p>
            <a:pPr lvl="3"/>
            <a:r>
              <a:rPr lang="en-US" dirty="0"/>
              <a:t>Fourth level</a:t>
            </a:r>
          </a:p>
        </p:txBody>
      </p:sp>
      <p:pic>
        <p:nvPicPr>
          <p:cNvPr id="6" name="Picture 5">
            <a:extLst>
              <a:ext uri="{FF2B5EF4-FFF2-40B4-BE49-F238E27FC236}">
                <a16:creationId xmlns:a16="http://schemas.microsoft.com/office/drawing/2014/main" id="{ADC2A452-848A-674E-B759-4A2E7549E770}"/>
              </a:ext>
            </a:extLst>
          </p:cNvPr>
          <p:cNvPicPr>
            <a:picLocks noChangeAspect="1"/>
          </p:cNvPicPr>
          <p:nvPr/>
        </p:nvPicPr>
        <p:blipFill>
          <a:blip r:embed="rId2"/>
          <a:stretch>
            <a:fillRect/>
          </a:stretch>
        </p:blipFill>
        <p:spPr>
          <a:xfrm>
            <a:off x="7757160" y="146473"/>
            <a:ext cx="1143000" cy="424180"/>
          </a:xfrm>
          <a:prstGeom prst="rect">
            <a:avLst/>
          </a:prstGeom>
        </p:spPr>
      </p:pic>
      <p:cxnSp>
        <p:nvCxnSpPr>
          <p:cNvPr id="9" name="Straight Connector 8">
            <a:extLst>
              <a:ext uri="{FF2B5EF4-FFF2-40B4-BE49-F238E27FC236}">
                <a16:creationId xmlns:a16="http://schemas.microsoft.com/office/drawing/2014/main" id="{18D8D354-ADEB-4A4D-84A2-5C970D2E6273}"/>
              </a:ext>
            </a:extLst>
          </p:cNvPr>
          <p:cNvCxnSpPr/>
          <p:nvPr/>
        </p:nvCxnSpPr>
        <p:spPr>
          <a:xfrm flipH="1">
            <a:off x="327660" y="570653"/>
            <a:ext cx="74295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792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2">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DD6FCE47-0C99-9C4E-95CA-ED7CC41F3680}"/>
              </a:ext>
            </a:extLst>
          </p:cNvPr>
          <p:cNvSpPr>
            <a:spLocks noGrp="1"/>
          </p:cNvSpPr>
          <p:nvPr>
            <p:ph type="body" sz="quarter" idx="14" hasCustomPrompt="1"/>
          </p:nvPr>
        </p:nvSpPr>
        <p:spPr>
          <a:xfrm>
            <a:off x="4226567" y="1838965"/>
            <a:ext cx="4167790" cy="1505597"/>
          </a:xfrm>
        </p:spPr>
        <p:txBody>
          <a:bodyPr>
            <a:normAutofit/>
          </a:bodyPr>
          <a:lstStyle>
            <a:lvl1pPr marL="0" indent="0">
              <a:buNone/>
              <a:defRPr sz="3200" i="1">
                <a:solidFill>
                  <a:schemeClr val="accent2"/>
                </a:solidFill>
              </a:defRPr>
            </a:lvl1pPr>
          </a:lstStyle>
          <a:p>
            <a:pPr lvl="0"/>
            <a:r>
              <a:rPr lang="en-US" dirty="0"/>
              <a:t>This is content with an image</a:t>
            </a:r>
          </a:p>
        </p:txBody>
      </p:sp>
      <p:sp>
        <p:nvSpPr>
          <p:cNvPr id="11" name="Picture Placeholder 10">
            <a:extLst>
              <a:ext uri="{FF2B5EF4-FFF2-40B4-BE49-F238E27FC236}">
                <a16:creationId xmlns:a16="http://schemas.microsoft.com/office/drawing/2014/main" id="{D6D44571-9CBE-6847-98F6-482E7291B903}"/>
              </a:ext>
            </a:extLst>
          </p:cNvPr>
          <p:cNvSpPr>
            <a:spLocks noGrp="1"/>
          </p:cNvSpPr>
          <p:nvPr>
            <p:ph type="pic" sz="quarter" idx="13"/>
          </p:nvPr>
        </p:nvSpPr>
        <p:spPr>
          <a:xfrm>
            <a:off x="259558" y="719143"/>
            <a:ext cx="3642122" cy="5629275"/>
          </a:xfrm>
        </p:spPr>
        <p:txBody>
          <a:bodyPr/>
          <a:lstStyle/>
          <a:p>
            <a:r>
              <a:rPr lang="en-US"/>
              <a:t>Click icon to add picture</a:t>
            </a:r>
          </a:p>
        </p:txBody>
      </p:sp>
      <p:cxnSp>
        <p:nvCxnSpPr>
          <p:cNvPr id="7" name="Straight Connector 6">
            <a:extLst>
              <a:ext uri="{FF2B5EF4-FFF2-40B4-BE49-F238E27FC236}">
                <a16:creationId xmlns:a16="http://schemas.microsoft.com/office/drawing/2014/main" id="{9ADF5FF7-F322-4C4B-8F9A-E779BA42A1D7}"/>
              </a:ext>
            </a:extLst>
          </p:cNvPr>
          <p:cNvCxnSpPr/>
          <p:nvPr/>
        </p:nvCxnSpPr>
        <p:spPr>
          <a:xfrm flipH="1">
            <a:off x="259080" y="570653"/>
            <a:ext cx="74295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Text Placeholder 14">
            <a:extLst>
              <a:ext uri="{FF2B5EF4-FFF2-40B4-BE49-F238E27FC236}">
                <a16:creationId xmlns:a16="http://schemas.microsoft.com/office/drawing/2014/main" id="{25BF6EAD-62BD-2141-8F44-75D8F0EC54ED}"/>
              </a:ext>
            </a:extLst>
          </p:cNvPr>
          <p:cNvSpPr>
            <a:spLocks noGrp="1"/>
          </p:cNvSpPr>
          <p:nvPr>
            <p:ph type="body" sz="quarter" idx="15" hasCustomPrompt="1"/>
          </p:nvPr>
        </p:nvSpPr>
        <p:spPr>
          <a:xfrm>
            <a:off x="4226719" y="3521884"/>
            <a:ext cx="4167638" cy="1016847"/>
          </a:xfrm>
        </p:spPr>
        <p:txBody>
          <a:bodyPr>
            <a:normAutofit/>
          </a:bodyPr>
          <a:lstStyle>
            <a:lvl1pPr marL="0" indent="0">
              <a:buNone/>
              <a:defRPr sz="1800">
                <a:solidFill>
                  <a:schemeClr val="tx2"/>
                </a:solidFill>
              </a:defRPr>
            </a:lvl1pPr>
            <a:lvl2pPr marL="342892" indent="0">
              <a:buNone/>
              <a:defRPr/>
            </a:lvl2pPr>
            <a:lvl3pPr marL="685783" indent="0">
              <a:buNone/>
              <a:defRPr/>
            </a:lvl3pPr>
            <a:lvl4pPr marL="1028675" indent="0">
              <a:buNone/>
              <a:defRPr/>
            </a:lvl4pPr>
            <a:lvl5pPr marL="1371566" indent="0">
              <a:buNone/>
              <a:defRPr/>
            </a:lvl5pPr>
          </a:lstStyle>
          <a:p>
            <a:pPr lvl="0"/>
            <a:r>
              <a:rPr lang="en-US" dirty="0"/>
              <a:t>This is secondary content</a:t>
            </a:r>
          </a:p>
        </p:txBody>
      </p:sp>
      <p:pic>
        <p:nvPicPr>
          <p:cNvPr id="8" name="Picture 7">
            <a:extLst>
              <a:ext uri="{FF2B5EF4-FFF2-40B4-BE49-F238E27FC236}">
                <a16:creationId xmlns:a16="http://schemas.microsoft.com/office/drawing/2014/main" id="{B3E1B6F5-E2F4-524B-8CFC-553003AE92CE}"/>
              </a:ext>
            </a:extLst>
          </p:cNvPr>
          <p:cNvPicPr>
            <a:picLocks noChangeAspect="1"/>
          </p:cNvPicPr>
          <p:nvPr/>
        </p:nvPicPr>
        <p:blipFill>
          <a:blip r:embed="rId2"/>
          <a:stretch>
            <a:fillRect/>
          </a:stretch>
        </p:blipFill>
        <p:spPr>
          <a:xfrm>
            <a:off x="7757160" y="146473"/>
            <a:ext cx="1143000" cy="424180"/>
          </a:xfrm>
          <a:prstGeom prst="rect">
            <a:avLst/>
          </a:prstGeom>
        </p:spPr>
      </p:pic>
    </p:spTree>
    <p:extLst>
      <p:ext uri="{BB962C8B-B14F-4D97-AF65-F5344CB8AC3E}">
        <p14:creationId xmlns:p14="http://schemas.microsoft.com/office/powerpoint/2010/main" val="238423696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blank with top bar">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711C15DA-43D8-2041-A0EE-F0D1F520C9AC}"/>
              </a:ext>
            </a:extLst>
          </p:cNvPr>
          <p:cNvCxnSpPr/>
          <p:nvPr/>
        </p:nvCxnSpPr>
        <p:spPr>
          <a:xfrm flipH="1">
            <a:off x="327660" y="570653"/>
            <a:ext cx="74295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99B2305A-1384-514A-B992-75C81F76580A}"/>
              </a:ext>
            </a:extLst>
          </p:cNvPr>
          <p:cNvPicPr>
            <a:picLocks noChangeAspect="1"/>
          </p:cNvPicPr>
          <p:nvPr/>
        </p:nvPicPr>
        <p:blipFill>
          <a:blip r:embed="rId2"/>
          <a:stretch>
            <a:fillRect/>
          </a:stretch>
        </p:blipFill>
        <p:spPr>
          <a:xfrm>
            <a:off x="7757160" y="146473"/>
            <a:ext cx="1143000" cy="424180"/>
          </a:xfrm>
          <a:prstGeom prst="rect">
            <a:avLst/>
          </a:prstGeom>
        </p:spPr>
      </p:pic>
    </p:spTree>
    <p:extLst>
      <p:ext uri="{BB962C8B-B14F-4D97-AF65-F5344CB8AC3E}">
        <p14:creationId xmlns:p14="http://schemas.microsoft.com/office/powerpoint/2010/main" val="2108625807"/>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249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1703390-E4E9-B848-8677-45F29108F922}"/>
              </a:ext>
            </a:extLst>
          </p:cNvPr>
          <p:cNvPicPr>
            <a:picLocks noChangeAspect="1"/>
          </p:cNvPicPr>
          <p:nvPr/>
        </p:nvPicPr>
        <p:blipFill rotWithShape="1">
          <a:blip r:embed="rId2"/>
          <a:srcRect b="1378"/>
          <a:stretch/>
        </p:blipFill>
        <p:spPr>
          <a:xfrm>
            <a:off x="175826" y="179688"/>
            <a:ext cx="8769172" cy="6484724"/>
          </a:xfrm>
          <a:prstGeom prst="rect">
            <a:avLst/>
          </a:prstGeom>
        </p:spPr>
      </p:pic>
      <p:pic>
        <p:nvPicPr>
          <p:cNvPr id="3" name="Picture 2">
            <a:extLst>
              <a:ext uri="{FF2B5EF4-FFF2-40B4-BE49-F238E27FC236}">
                <a16:creationId xmlns:a16="http://schemas.microsoft.com/office/drawing/2014/main" id="{48D8AFEB-1D9D-C449-A38A-E2F2FD4E08E9}"/>
              </a:ext>
            </a:extLst>
          </p:cNvPr>
          <p:cNvPicPr>
            <a:picLocks noChangeAspect="1"/>
          </p:cNvPicPr>
          <p:nvPr/>
        </p:nvPicPr>
        <p:blipFill>
          <a:blip r:embed="rId3"/>
          <a:stretch>
            <a:fillRect/>
          </a:stretch>
        </p:blipFill>
        <p:spPr>
          <a:xfrm>
            <a:off x="5486400" y="5257800"/>
            <a:ext cx="3265254" cy="1215703"/>
          </a:xfrm>
          <a:prstGeom prst="rect">
            <a:avLst/>
          </a:prstGeom>
        </p:spPr>
      </p:pic>
    </p:spTree>
    <p:extLst>
      <p:ext uri="{BB962C8B-B14F-4D97-AF65-F5344CB8AC3E}">
        <p14:creationId xmlns:p14="http://schemas.microsoft.com/office/powerpoint/2010/main" val="1195389972"/>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insert date here</a:t>
            </a:r>
            <a:endParaRPr lang="en-US" dirty="0"/>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Insert Presentation name</a:t>
            </a:r>
            <a:endParaRPr lang="en-US" dirty="0"/>
          </a:p>
        </p:txBody>
      </p:sp>
      <p:sp>
        <p:nvSpPr>
          <p:cNvPr id="8" name="Slide Number Placeholder 7">
            <a:extLst>
              <a:ext uri="{FF2B5EF4-FFF2-40B4-BE49-F238E27FC236}">
                <a16:creationId xmlns:a16="http://schemas.microsoft.com/office/drawing/2014/main" id="{71B8D050-9EF1-144A-9384-7C6F2E712B74}"/>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9001AC5-6318-4C83-875D-57D2EA726748}" type="slidenum">
              <a:rPr lang="en-US" smtClean="0"/>
              <a:pPr/>
              <a:t>‹#›</a:t>
            </a:fld>
            <a:endParaRPr lang="en-US" dirty="0"/>
          </a:p>
        </p:txBody>
      </p:sp>
    </p:spTree>
    <p:extLst>
      <p:ext uri="{BB962C8B-B14F-4D97-AF65-F5344CB8AC3E}">
        <p14:creationId xmlns:p14="http://schemas.microsoft.com/office/powerpoint/2010/main" val="17549405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hdr="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shadley@montanastatefund.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491" y="2501132"/>
            <a:ext cx="7329611" cy="1220308"/>
          </a:xfrm>
          <a:effectLst/>
        </p:spPr>
        <p:txBody>
          <a:bodyPr>
            <a:normAutofit fontScale="90000"/>
          </a:bodyPr>
          <a:lstStyle/>
          <a:p>
            <a:r>
              <a:rPr lang="en-US" spc="600" dirty="0"/>
              <a:t>Montana State Fund </a:t>
            </a:r>
            <a:br>
              <a:rPr lang="en-US" spc="600" dirty="0"/>
            </a:br>
            <a:endParaRPr lang="en-US" spc="600" dirty="0"/>
          </a:p>
        </p:txBody>
      </p:sp>
      <p:sp>
        <p:nvSpPr>
          <p:cNvPr id="3" name="Subtitle 2"/>
          <p:cNvSpPr>
            <a:spLocks noGrp="1"/>
          </p:cNvSpPr>
          <p:nvPr>
            <p:ph type="subTitle" idx="1"/>
          </p:nvPr>
        </p:nvSpPr>
        <p:spPr>
          <a:xfrm>
            <a:off x="1143000" y="3276600"/>
            <a:ext cx="6400800" cy="1752600"/>
          </a:xfrm>
        </p:spPr>
        <p:txBody>
          <a:bodyPr>
            <a:normAutofit/>
          </a:bodyPr>
          <a:lstStyle/>
          <a:p>
            <a:pPr algn="ctr"/>
            <a:r>
              <a:rPr lang="en-US" sz="3200" dirty="0">
                <a:cs typeface="Aharoni" panose="02010803020104030203" pitchFamily="2" charset="-79"/>
              </a:rPr>
              <a:t>Provider Training</a:t>
            </a:r>
          </a:p>
          <a:p>
            <a:pPr algn="ctr"/>
            <a:r>
              <a:rPr lang="en-US" sz="3200" dirty="0">
                <a:latin typeface="+mj-lt"/>
                <a:cs typeface="Aharoni" panose="02010803020104030203" pitchFamily="2" charset="-79"/>
              </a:rPr>
              <a:t>Missoula December 10, 2019</a:t>
            </a:r>
            <a:endParaRPr lang="en-US" sz="3600" dirty="0">
              <a:latin typeface="+mj-lt"/>
              <a:cs typeface="Aharoni" panose="02010803020104030203" pitchFamily="2" charset="-79"/>
            </a:endParaRPr>
          </a:p>
        </p:txBody>
      </p:sp>
    </p:spTree>
    <p:extLst>
      <p:ext uri="{BB962C8B-B14F-4D97-AF65-F5344CB8AC3E}">
        <p14:creationId xmlns:p14="http://schemas.microsoft.com/office/powerpoint/2010/main" val="2929179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6539629-B5E9-4978-AAC3-4D6019D9629E}"/>
              </a:ext>
            </a:extLst>
          </p:cNvPr>
          <p:cNvSpPr>
            <a:spLocks noGrp="1" noChangeArrowheads="1"/>
          </p:cNvSpPr>
          <p:nvPr>
            <p:ph type="title"/>
          </p:nvPr>
        </p:nvSpPr>
        <p:spPr/>
        <p:txBody>
          <a:bodyPr/>
          <a:lstStyle/>
          <a:p>
            <a:r>
              <a:rPr lang="en-US" altLang="en-US" dirty="0">
                <a:solidFill>
                  <a:schemeClr val="accent1"/>
                </a:solidFill>
              </a:rPr>
              <a:t>Impairment Rating</a:t>
            </a:r>
          </a:p>
        </p:txBody>
      </p:sp>
      <p:sp>
        <p:nvSpPr>
          <p:cNvPr id="37891" name="Rectangle 3">
            <a:extLst>
              <a:ext uri="{FF2B5EF4-FFF2-40B4-BE49-F238E27FC236}">
                <a16:creationId xmlns:a16="http://schemas.microsoft.com/office/drawing/2014/main" id="{00E1A7B1-81DE-48AE-9DC6-C1C5EA99F655}"/>
              </a:ext>
            </a:extLst>
          </p:cNvPr>
          <p:cNvSpPr>
            <a:spLocks noGrp="1" noChangeArrowheads="1"/>
          </p:cNvSpPr>
          <p:nvPr>
            <p:ph idx="1"/>
          </p:nvPr>
        </p:nvSpPr>
        <p:spPr>
          <a:xfrm>
            <a:off x="406128" y="1524000"/>
            <a:ext cx="7299960" cy="2796701"/>
          </a:xfrm>
        </p:spPr>
        <p:txBody>
          <a:bodyPr>
            <a:normAutofit fontScale="77500" lnSpcReduction="20000"/>
          </a:bodyPr>
          <a:lstStyle/>
          <a:p>
            <a:r>
              <a:rPr lang="en-US" altLang="en-US" sz="2800" dirty="0"/>
              <a:t>Medical determination by a medical doctor, chiropractor, physician assistant or advanced nurse practitioner in conjunction with the AMA Guide to Evaluation of Permanent Impairment, 6</a:t>
            </a:r>
            <a:r>
              <a:rPr lang="en-US" altLang="en-US" sz="2800" baseline="30000" dirty="0"/>
              <a:t>th</a:t>
            </a:r>
            <a:r>
              <a:rPr lang="en-US" altLang="en-US" sz="2800" dirty="0"/>
              <a:t> ed. </a:t>
            </a:r>
            <a:r>
              <a:rPr lang="en-US" altLang="en-US" sz="2800" u="sng" dirty="0"/>
              <a:t>after</a:t>
            </a:r>
            <a:r>
              <a:rPr lang="en-US" altLang="en-US" sz="2800" dirty="0"/>
              <a:t> the injured worker has reached MMI. </a:t>
            </a:r>
          </a:p>
          <a:p>
            <a:r>
              <a:rPr lang="en-US" altLang="en-US" sz="2800" dirty="0"/>
              <a:t>A measure of physical disability based on a percentage of a whole person.</a:t>
            </a:r>
          </a:p>
          <a:p>
            <a:r>
              <a:rPr lang="en-US" altLang="en-US" sz="2800" dirty="0"/>
              <a:t>A payable impairment rating provides a benefit award to the injured worker for a disability as a result of the injury.</a:t>
            </a:r>
          </a:p>
          <a:p>
            <a:endParaRPr lang="en-US" altLang="en-US" sz="2500" dirty="0"/>
          </a:p>
          <a:p>
            <a:pPr>
              <a:buFont typeface="Wingdings" panose="05000000000000000000" pitchFamily="2" charset="2"/>
              <a:buNone/>
            </a:pPr>
            <a:endParaRPr lang="en-US" altLang="en-US" sz="2500" dirty="0"/>
          </a:p>
          <a:p>
            <a:pPr>
              <a:buFont typeface="Wingdings" panose="05000000000000000000" pitchFamily="2" charset="2"/>
              <a:buNone/>
            </a:pPr>
            <a:endParaRPr lang="en-US" altLang="en-US" sz="2500" dirty="0"/>
          </a:p>
        </p:txBody>
      </p:sp>
      <p:sp>
        <p:nvSpPr>
          <p:cNvPr id="5" name="Footer Placeholder 4">
            <a:extLst>
              <a:ext uri="{FF2B5EF4-FFF2-40B4-BE49-F238E27FC236}">
                <a16:creationId xmlns:a16="http://schemas.microsoft.com/office/drawing/2014/main" id="{27109EC5-E0DE-45E4-88C5-490798EDEE2D}"/>
              </a:ext>
            </a:extLst>
          </p:cNvPr>
          <p:cNvSpPr>
            <a:spLocks noGrp="1"/>
          </p:cNvSpPr>
          <p:nvPr>
            <p:ph type="ftr" sz="quarter" idx="4294967295"/>
          </p:nvPr>
        </p:nvSpPr>
        <p:spPr>
          <a:xfrm>
            <a:off x="0" y="6356350"/>
            <a:ext cx="2895600" cy="365125"/>
          </a:xfrm>
        </p:spPr>
        <p:txBody>
          <a:bodyPr/>
          <a:lstStyle/>
          <a:p>
            <a:r>
              <a:rPr lang="en-US" altLang="en-US"/>
              <a:t>Spring &amp; Summer 2008</a:t>
            </a:r>
          </a:p>
        </p:txBody>
      </p:sp>
      <p:sp>
        <p:nvSpPr>
          <p:cNvPr id="6" name="Slide Number Placeholder 5">
            <a:extLst>
              <a:ext uri="{FF2B5EF4-FFF2-40B4-BE49-F238E27FC236}">
                <a16:creationId xmlns:a16="http://schemas.microsoft.com/office/drawing/2014/main" id="{7B7C5677-3C31-4244-AD1A-BC2476891C49}"/>
              </a:ext>
            </a:extLst>
          </p:cNvPr>
          <p:cNvSpPr>
            <a:spLocks noGrp="1"/>
          </p:cNvSpPr>
          <p:nvPr>
            <p:ph type="sldNum" sz="quarter" idx="4294967295"/>
          </p:nvPr>
        </p:nvSpPr>
        <p:spPr>
          <a:xfrm>
            <a:off x="7010400" y="6356350"/>
            <a:ext cx="2133600" cy="365125"/>
          </a:xfrm>
        </p:spPr>
        <p:txBody>
          <a:bodyPr/>
          <a:lstStyle/>
          <a:p>
            <a:fld id="{32CEFC58-EFE5-42CB-8413-6023C71EDC68}" type="slidenum">
              <a:rPr lang="en-US" altLang="en-US"/>
              <a:pPr/>
              <a:t>10</a:t>
            </a:fld>
            <a:endParaRPr lang="en-US" altLang="en-US"/>
          </a:p>
        </p:txBody>
      </p:sp>
    </p:spTree>
    <p:extLst>
      <p:ext uri="{BB962C8B-B14F-4D97-AF65-F5344CB8AC3E}">
        <p14:creationId xmlns:p14="http://schemas.microsoft.com/office/powerpoint/2010/main" val="118653215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You Are Important </a:t>
            </a:r>
          </a:p>
        </p:txBody>
      </p:sp>
      <p:sp>
        <p:nvSpPr>
          <p:cNvPr id="3" name="Content Placeholder 2"/>
          <p:cNvSpPr>
            <a:spLocks noGrp="1"/>
          </p:cNvSpPr>
          <p:nvPr>
            <p:ph idx="1"/>
          </p:nvPr>
        </p:nvSpPr>
        <p:spPr>
          <a:xfrm>
            <a:off x="406128" y="1371600"/>
            <a:ext cx="7299960" cy="2796701"/>
          </a:xfrm>
        </p:spPr>
        <p:txBody>
          <a:bodyPr>
            <a:noAutofit/>
          </a:bodyPr>
          <a:lstStyle/>
          <a:p>
            <a:r>
              <a:rPr lang="en-US" sz="2800" dirty="0"/>
              <a:t>Montana State Fund appreciates your work and your very important role in this process.</a:t>
            </a:r>
          </a:p>
          <a:p>
            <a:r>
              <a:rPr lang="en-US" sz="2800" dirty="0"/>
              <a:t>For more provider resources visit-www.montanastatefund.com: I am a Medical Provider.</a:t>
            </a:r>
          </a:p>
          <a:p>
            <a:r>
              <a:rPr lang="en-US" sz="2800" dirty="0"/>
              <a:t>If you have any questions, please contact Shannon Hadley, Provider Relations Specialist at: </a:t>
            </a:r>
            <a:r>
              <a:rPr lang="en-US" sz="2800" dirty="0">
                <a:hlinkClick r:id="rId2"/>
              </a:rPr>
              <a:t>shadley@montanastatefund.com</a:t>
            </a:r>
            <a:r>
              <a:rPr lang="en-US" sz="2800" dirty="0"/>
              <a:t> 406-495-5245</a:t>
            </a:r>
          </a:p>
        </p:txBody>
      </p:sp>
      <p:sp>
        <p:nvSpPr>
          <p:cNvPr id="4" name="Date Placeholder 3"/>
          <p:cNvSpPr>
            <a:spLocks noGrp="1"/>
          </p:cNvSpPr>
          <p:nvPr>
            <p:ph type="dt" sz="half" idx="4294967295"/>
          </p:nvPr>
        </p:nvSpPr>
        <p:spPr>
          <a:xfrm>
            <a:off x="0" y="6356350"/>
            <a:ext cx="2133600" cy="365125"/>
          </a:xfrm>
        </p:spPr>
        <p:txBody>
          <a:bodyPr/>
          <a:lstStyle/>
          <a:p>
            <a:r>
              <a:rPr lang="en-US" dirty="0"/>
              <a:t>March 18, 2016</a:t>
            </a:r>
          </a:p>
        </p:txBody>
      </p:sp>
      <p:sp>
        <p:nvSpPr>
          <p:cNvPr id="5" name="Footer Placeholder 4"/>
          <p:cNvSpPr>
            <a:spLocks noGrp="1"/>
          </p:cNvSpPr>
          <p:nvPr>
            <p:ph type="ftr" sz="quarter" idx="4294967295"/>
          </p:nvPr>
        </p:nvSpPr>
        <p:spPr>
          <a:xfrm>
            <a:off x="0" y="6356350"/>
            <a:ext cx="2895600" cy="365125"/>
          </a:xfrm>
        </p:spPr>
        <p:txBody>
          <a:bodyPr/>
          <a:lstStyle/>
          <a:p>
            <a:r>
              <a:rPr lang="en-US" dirty="0"/>
              <a:t>MSF/DC Conference </a:t>
            </a:r>
          </a:p>
        </p:txBody>
      </p:sp>
      <p:sp>
        <p:nvSpPr>
          <p:cNvPr id="6" name="Slide Number Placeholder 5"/>
          <p:cNvSpPr>
            <a:spLocks noGrp="1"/>
          </p:cNvSpPr>
          <p:nvPr>
            <p:ph type="sldNum" sz="quarter" idx="4294967295"/>
          </p:nvPr>
        </p:nvSpPr>
        <p:spPr>
          <a:xfrm>
            <a:off x="7010400" y="6356350"/>
            <a:ext cx="2133600" cy="365125"/>
          </a:xfrm>
        </p:spPr>
        <p:txBody>
          <a:bodyPr/>
          <a:lstStyle/>
          <a:p>
            <a:fld id="{79001AC5-6318-4C83-875D-57D2EA726748}" type="slidenum">
              <a:rPr lang="en-US" smtClean="0"/>
              <a:pPr/>
              <a:t>11</a:t>
            </a:fld>
            <a:endParaRPr lang="en-US" dirty="0"/>
          </a:p>
        </p:txBody>
      </p:sp>
    </p:spTree>
    <p:extLst>
      <p:ext uri="{BB962C8B-B14F-4D97-AF65-F5344CB8AC3E}">
        <p14:creationId xmlns:p14="http://schemas.microsoft.com/office/powerpoint/2010/main" val="1989937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904DB5-E4AC-46ED-A302-7AD2C1552654}"/>
              </a:ext>
            </a:extLst>
          </p:cNvPr>
          <p:cNvSpPr txBox="1"/>
          <p:nvPr/>
        </p:nvSpPr>
        <p:spPr>
          <a:xfrm>
            <a:off x="228600" y="1143000"/>
            <a:ext cx="8686800" cy="2585323"/>
          </a:xfrm>
          <a:prstGeom prst="rect">
            <a:avLst/>
          </a:prstGeom>
          <a:noFill/>
        </p:spPr>
        <p:txBody>
          <a:bodyPr wrap="square" rtlCol="0">
            <a:spAutoFit/>
          </a:bodyPr>
          <a:lstStyle/>
          <a:p>
            <a:pPr algn="ctr"/>
            <a:r>
              <a:rPr lang="en-US" sz="5400" b="1" dirty="0">
                <a:solidFill>
                  <a:schemeClr val="bg1"/>
                </a:solidFill>
              </a:rPr>
              <a:t>Thank You</a:t>
            </a:r>
          </a:p>
          <a:p>
            <a:pPr algn="ctr"/>
            <a:endParaRPr lang="en-US" sz="5400" b="1" dirty="0">
              <a:solidFill>
                <a:schemeClr val="bg1"/>
              </a:solidFill>
            </a:endParaRPr>
          </a:p>
          <a:p>
            <a:pPr algn="ctr"/>
            <a:r>
              <a:rPr lang="en-US" sz="5400" b="1" dirty="0">
                <a:solidFill>
                  <a:schemeClr val="bg1"/>
                </a:solidFill>
              </a:rPr>
              <a:t>Questions?</a:t>
            </a:r>
          </a:p>
        </p:txBody>
      </p:sp>
    </p:spTree>
    <p:extLst>
      <p:ext uri="{BB962C8B-B14F-4D97-AF65-F5344CB8AC3E}">
        <p14:creationId xmlns:p14="http://schemas.microsoft.com/office/powerpoint/2010/main" val="251869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solidFill>
              </a:rPr>
              <a:t>Return to Work </a:t>
            </a:r>
            <a:br>
              <a:rPr lang="en-US" dirty="0">
                <a:solidFill>
                  <a:schemeClr val="accent1"/>
                </a:solidFill>
              </a:rPr>
            </a:br>
            <a:br>
              <a:rPr lang="en-US" dirty="0">
                <a:solidFill>
                  <a:schemeClr val="accent1"/>
                </a:solidFill>
              </a:rPr>
            </a:br>
            <a:br>
              <a:rPr lang="en-US" dirty="0">
                <a:solidFill>
                  <a:schemeClr val="accent1"/>
                </a:solidFill>
              </a:rPr>
            </a:br>
            <a:br>
              <a:rPr lang="en-US" dirty="0">
                <a:solidFill>
                  <a:schemeClr val="accent1"/>
                </a:solidFill>
              </a:rPr>
            </a:br>
            <a:br>
              <a:rPr lang="en-US" dirty="0">
                <a:solidFill>
                  <a:schemeClr val="accent1"/>
                </a:solidFill>
              </a:rPr>
            </a:br>
            <a:br>
              <a:rPr lang="en-US" dirty="0">
                <a:solidFill>
                  <a:schemeClr val="accent1"/>
                </a:solidFill>
              </a:rPr>
            </a:br>
            <a:br>
              <a:rPr lang="en-US" dirty="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406128" y="1447800"/>
            <a:ext cx="7299960" cy="2796701"/>
          </a:xfrm>
        </p:spPr>
        <p:txBody>
          <a:bodyPr>
            <a:normAutofit fontScale="77500" lnSpcReduction="20000"/>
          </a:bodyPr>
          <a:lstStyle/>
          <a:p>
            <a:r>
              <a:rPr lang="en-US" dirty="0"/>
              <a:t>A workers’ removal from the workforce has a negative impact on the workers, the workers’ family, the employer and the general public.  Therefore, an objective of the workers compensation system is to return a worker to work as soon as medically possible after suffering a work related injury or disease. </a:t>
            </a:r>
          </a:p>
          <a:p>
            <a:r>
              <a:rPr lang="en-US" dirty="0"/>
              <a:t>Even a return to modified duties maximizes outcomes and minimizes prolonged disability</a:t>
            </a:r>
          </a:p>
          <a:p>
            <a:r>
              <a:rPr lang="en-US" dirty="0"/>
              <a:t>After 45 days off work, the likelihood of return to work goes down to 50%</a:t>
            </a:r>
          </a:p>
          <a:p>
            <a:endParaRPr lang="en-US" dirty="0"/>
          </a:p>
        </p:txBody>
      </p:sp>
      <p:sp>
        <p:nvSpPr>
          <p:cNvPr id="4" name="Date Placeholder 3"/>
          <p:cNvSpPr>
            <a:spLocks noGrp="1"/>
          </p:cNvSpPr>
          <p:nvPr>
            <p:ph type="dt" sz="half" idx="4294967295"/>
          </p:nvPr>
        </p:nvSpPr>
        <p:spPr>
          <a:xfrm>
            <a:off x="0" y="6356350"/>
            <a:ext cx="2133600" cy="365125"/>
          </a:xfrm>
        </p:spPr>
        <p:txBody>
          <a:bodyPr/>
          <a:lstStyle/>
          <a:p>
            <a:r>
              <a:rPr lang="en-US" dirty="0"/>
              <a:t>March 18, 2016</a:t>
            </a:r>
          </a:p>
        </p:txBody>
      </p:sp>
      <p:sp>
        <p:nvSpPr>
          <p:cNvPr id="5" name="Footer Placeholder 4"/>
          <p:cNvSpPr>
            <a:spLocks noGrp="1"/>
          </p:cNvSpPr>
          <p:nvPr>
            <p:ph type="ftr" sz="quarter" idx="4294967295"/>
          </p:nvPr>
        </p:nvSpPr>
        <p:spPr>
          <a:xfrm>
            <a:off x="0" y="6356350"/>
            <a:ext cx="2895600" cy="365125"/>
          </a:xfrm>
        </p:spPr>
        <p:txBody>
          <a:bodyPr/>
          <a:lstStyle/>
          <a:p>
            <a:r>
              <a:rPr lang="en-US" dirty="0"/>
              <a:t>MSF/DC Conference</a:t>
            </a:r>
          </a:p>
        </p:txBody>
      </p:sp>
      <p:sp>
        <p:nvSpPr>
          <p:cNvPr id="6" name="Slide Number Placeholder 5"/>
          <p:cNvSpPr>
            <a:spLocks noGrp="1"/>
          </p:cNvSpPr>
          <p:nvPr>
            <p:ph type="sldNum" sz="quarter" idx="4294967295"/>
          </p:nvPr>
        </p:nvSpPr>
        <p:spPr>
          <a:xfrm>
            <a:off x="7010400" y="6356350"/>
            <a:ext cx="2133600" cy="365125"/>
          </a:xfrm>
        </p:spPr>
        <p:txBody>
          <a:bodyPr/>
          <a:lstStyle/>
          <a:p>
            <a:fld id="{79001AC5-6318-4C83-875D-57D2EA726748}" type="slidenum">
              <a:rPr lang="en-US" smtClean="0"/>
              <a:pPr/>
              <a:t>2</a:t>
            </a:fld>
            <a:endParaRPr lang="en-US" dirty="0"/>
          </a:p>
        </p:txBody>
      </p:sp>
    </p:spTree>
    <p:extLst>
      <p:ext uri="{BB962C8B-B14F-4D97-AF65-F5344CB8AC3E}">
        <p14:creationId xmlns:p14="http://schemas.microsoft.com/office/powerpoint/2010/main" val="231064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solidFill>
                  <a:schemeClr val="accent1"/>
                </a:solidFill>
              </a:rPr>
              <a:t>Benefits of Return to Work</a:t>
            </a:r>
          </a:p>
        </p:txBody>
      </p:sp>
      <p:sp>
        <p:nvSpPr>
          <p:cNvPr id="3" name="Content Placeholder 2"/>
          <p:cNvSpPr>
            <a:spLocks noGrp="1"/>
          </p:cNvSpPr>
          <p:nvPr>
            <p:ph idx="1"/>
          </p:nvPr>
        </p:nvSpPr>
        <p:spPr>
          <a:xfrm>
            <a:off x="609600" y="1417638"/>
            <a:ext cx="8229600" cy="4525963"/>
          </a:xfrm>
        </p:spPr>
        <p:txBody>
          <a:bodyPr>
            <a:normAutofit fontScale="92500" lnSpcReduction="10000"/>
          </a:bodyPr>
          <a:lstStyle/>
          <a:p>
            <a:r>
              <a:rPr lang="en-US" sz="3000" dirty="0"/>
              <a:t>MSF asks medical providers to be open to the idea of early return to work. Early return to work is not dependent on MMI.</a:t>
            </a:r>
          </a:p>
          <a:p>
            <a:r>
              <a:rPr lang="en-US" sz="3000" dirty="0"/>
              <a:t>The benefits include:</a:t>
            </a:r>
          </a:p>
          <a:p>
            <a:pPr marL="857250" lvl="1" indent="-457200">
              <a:buFontTx/>
              <a:buChar char="-"/>
            </a:pPr>
            <a:r>
              <a:rPr lang="en-US" sz="3000" dirty="0"/>
              <a:t>Reduced costs to the employer</a:t>
            </a:r>
          </a:p>
          <a:p>
            <a:pPr marL="857250" lvl="1" indent="-457200">
              <a:buFontTx/>
              <a:buChar char="-"/>
            </a:pPr>
            <a:r>
              <a:rPr lang="en-US" sz="3000" dirty="0"/>
              <a:t>Faster Recovery time</a:t>
            </a:r>
          </a:p>
          <a:p>
            <a:pPr marL="857250" lvl="1" indent="-457200">
              <a:buFontTx/>
              <a:buChar char="-"/>
            </a:pPr>
            <a:r>
              <a:rPr lang="en-US" sz="3000" dirty="0"/>
              <a:t>Injured employee maintains earning capacity</a:t>
            </a:r>
          </a:p>
          <a:p>
            <a:pPr marL="857250" lvl="1" indent="-457200">
              <a:buFontTx/>
              <a:buChar char="-"/>
            </a:pPr>
            <a:r>
              <a:rPr lang="en-US" sz="3000" dirty="0"/>
              <a:t>Maintains health insurance</a:t>
            </a:r>
          </a:p>
          <a:p>
            <a:pPr marL="857250" lvl="1" indent="-457200">
              <a:buFontTx/>
              <a:buChar char="-"/>
            </a:pPr>
            <a:r>
              <a:rPr lang="en-US" sz="3000" dirty="0"/>
              <a:t>Injured employee realizes employer values his/her contributions</a:t>
            </a:r>
          </a:p>
          <a:p>
            <a:endParaRPr lang="en-US" dirty="0"/>
          </a:p>
          <a:p>
            <a:endParaRPr lang="en-US" dirty="0"/>
          </a:p>
          <a:p>
            <a:pPr marL="0" indent="0">
              <a:buNone/>
            </a:pPr>
            <a:endParaRPr lang="en-US" dirty="0"/>
          </a:p>
        </p:txBody>
      </p:sp>
      <p:sp>
        <p:nvSpPr>
          <p:cNvPr id="4" name="Date Placeholder 3"/>
          <p:cNvSpPr>
            <a:spLocks noGrp="1"/>
          </p:cNvSpPr>
          <p:nvPr>
            <p:ph type="dt" sz="half" idx="4294967295"/>
          </p:nvPr>
        </p:nvSpPr>
        <p:spPr>
          <a:xfrm>
            <a:off x="0" y="6356350"/>
            <a:ext cx="2133600" cy="365125"/>
          </a:xfrm>
        </p:spPr>
        <p:txBody>
          <a:bodyPr/>
          <a:lstStyle/>
          <a:p>
            <a:r>
              <a:rPr lang="en-US" dirty="0"/>
              <a:t>March 18, 2016</a:t>
            </a:r>
          </a:p>
        </p:txBody>
      </p:sp>
      <p:sp>
        <p:nvSpPr>
          <p:cNvPr id="5" name="Footer Placeholder 4"/>
          <p:cNvSpPr>
            <a:spLocks noGrp="1"/>
          </p:cNvSpPr>
          <p:nvPr>
            <p:ph type="ftr" sz="quarter" idx="4294967295"/>
          </p:nvPr>
        </p:nvSpPr>
        <p:spPr>
          <a:xfrm>
            <a:off x="0" y="6356350"/>
            <a:ext cx="2895600" cy="365125"/>
          </a:xfrm>
        </p:spPr>
        <p:txBody>
          <a:bodyPr/>
          <a:lstStyle/>
          <a:p>
            <a:r>
              <a:rPr lang="en-US" dirty="0"/>
              <a:t>MSF/DC Conference</a:t>
            </a:r>
          </a:p>
        </p:txBody>
      </p:sp>
      <p:sp>
        <p:nvSpPr>
          <p:cNvPr id="6" name="Slide Number Placeholder 5"/>
          <p:cNvSpPr>
            <a:spLocks noGrp="1"/>
          </p:cNvSpPr>
          <p:nvPr>
            <p:ph type="sldNum" sz="quarter" idx="4294967295"/>
          </p:nvPr>
        </p:nvSpPr>
        <p:spPr>
          <a:xfrm>
            <a:off x="7010400" y="6356350"/>
            <a:ext cx="2133600" cy="365125"/>
          </a:xfrm>
        </p:spPr>
        <p:txBody>
          <a:bodyPr/>
          <a:lstStyle/>
          <a:p>
            <a:fld id="{79001AC5-6318-4C83-875D-57D2EA726748}" type="slidenum">
              <a:rPr lang="en-US" smtClean="0"/>
              <a:pPr/>
              <a:t>3</a:t>
            </a:fld>
            <a:endParaRPr lang="en-US" dirty="0"/>
          </a:p>
        </p:txBody>
      </p:sp>
    </p:spTree>
    <p:extLst>
      <p:ext uri="{BB962C8B-B14F-4D97-AF65-F5344CB8AC3E}">
        <p14:creationId xmlns:p14="http://schemas.microsoft.com/office/powerpoint/2010/main" val="194093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3CE2F7D-D6FC-4730-BAF7-7D5412F9BE0A}"/>
              </a:ext>
            </a:extLst>
          </p:cNvPr>
          <p:cNvSpPr>
            <a:spLocks noGrp="1" noChangeArrowheads="1"/>
          </p:cNvSpPr>
          <p:nvPr>
            <p:ph type="title"/>
          </p:nvPr>
        </p:nvSpPr>
        <p:spPr/>
        <p:txBody>
          <a:bodyPr>
            <a:normAutofit/>
          </a:bodyPr>
          <a:lstStyle/>
          <a:p>
            <a:r>
              <a:rPr lang="en-US" altLang="en-US" dirty="0">
                <a:solidFill>
                  <a:schemeClr val="accent1"/>
                </a:solidFill>
              </a:rPr>
              <a:t>Maximum Medical Improvement</a:t>
            </a:r>
            <a:br>
              <a:rPr lang="en-US" altLang="en-US" dirty="0">
                <a:solidFill>
                  <a:schemeClr val="accent1"/>
                </a:solidFill>
              </a:rPr>
            </a:br>
            <a:r>
              <a:rPr lang="en-US" altLang="en-US" dirty="0">
                <a:solidFill>
                  <a:schemeClr val="accent1"/>
                </a:solidFill>
              </a:rPr>
              <a:t>(MMI)</a:t>
            </a:r>
            <a:endParaRPr lang="en-US" altLang="en-US" sz="2800" dirty="0">
              <a:solidFill>
                <a:schemeClr val="accent1"/>
              </a:solidFill>
            </a:endParaRPr>
          </a:p>
        </p:txBody>
      </p:sp>
      <p:sp>
        <p:nvSpPr>
          <p:cNvPr id="35843" name="Rectangle 3">
            <a:extLst>
              <a:ext uri="{FF2B5EF4-FFF2-40B4-BE49-F238E27FC236}">
                <a16:creationId xmlns:a16="http://schemas.microsoft.com/office/drawing/2014/main" id="{9D4B6FF3-10C0-4185-B072-2BE317669E8D}"/>
              </a:ext>
            </a:extLst>
          </p:cNvPr>
          <p:cNvSpPr>
            <a:spLocks noGrp="1" noChangeArrowheads="1"/>
          </p:cNvSpPr>
          <p:nvPr>
            <p:ph idx="1"/>
          </p:nvPr>
        </p:nvSpPr>
        <p:spPr>
          <a:xfrm>
            <a:off x="406128" y="2057400"/>
            <a:ext cx="7299960" cy="2796701"/>
          </a:xfrm>
        </p:spPr>
        <p:txBody>
          <a:bodyPr>
            <a:normAutofit fontScale="85000" lnSpcReduction="20000"/>
          </a:bodyPr>
          <a:lstStyle/>
          <a:p>
            <a:pPr>
              <a:lnSpc>
                <a:spcPct val="80000"/>
              </a:lnSpc>
            </a:pPr>
            <a:r>
              <a:rPr lang="en-US" altLang="en-US" sz="2800" dirty="0"/>
              <a:t>Also known as maximum medical healing, or maximum medical stability.</a:t>
            </a:r>
          </a:p>
          <a:p>
            <a:pPr>
              <a:lnSpc>
                <a:spcPct val="80000"/>
              </a:lnSpc>
            </a:pPr>
            <a:endParaRPr lang="en-US" altLang="en-US" sz="2800" dirty="0"/>
          </a:p>
          <a:p>
            <a:pPr>
              <a:lnSpc>
                <a:spcPct val="80000"/>
              </a:lnSpc>
            </a:pPr>
            <a:r>
              <a:rPr lang="en-US" altLang="en-US" sz="2800" dirty="0"/>
              <a:t>A point in the healing process when further material functional improvement would not be reasonably expected from primary medical services.</a:t>
            </a:r>
          </a:p>
          <a:p>
            <a:pPr>
              <a:lnSpc>
                <a:spcPct val="80000"/>
              </a:lnSpc>
            </a:pPr>
            <a:endParaRPr lang="en-US" altLang="en-US" sz="2800" dirty="0"/>
          </a:p>
          <a:p>
            <a:pPr>
              <a:lnSpc>
                <a:spcPct val="80000"/>
              </a:lnSpc>
            </a:pPr>
            <a:r>
              <a:rPr lang="en-US" altLang="en-US" sz="2800" u="sng" dirty="0"/>
              <a:t>Critical juncture in the life of a workers’ compensation claim</a:t>
            </a:r>
            <a:r>
              <a:rPr lang="en-US" altLang="en-US" sz="2800" dirty="0"/>
              <a:t>.</a:t>
            </a:r>
          </a:p>
          <a:p>
            <a:pPr marL="0" indent="0">
              <a:lnSpc>
                <a:spcPct val="80000"/>
              </a:lnSpc>
              <a:buNone/>
            </a:pPr>
            <a:r>
              <a:rPr lang="en-US" altLang="en-US" sz="2800" dirty="0"/>
              <a:t>	</a:t>
            </a:r>
          </a:p>
        </p:txBody>
      </p:sp>
      <p:sp>
        <p:nvSpPr>
          <p:cNvPr id="5" name="Footer Placeholder 4">
            <a:extLst>
              <a:ext uri="{FF2B5EF4-FFF2-40B4-BE49-F238E27FC236}">
                <a16:creationId xmlns:a16="http://schemas.microsoft.com/office/drawing/2014/main" id="{9602E2B3-544C-4760-BA6B-2574821A7A4E}"/>
              </a:ext>
            </a:extLst>
          </p:cNvPr>
          <p:cNvSpPr>
            <a:spLocks noGrp="1"/>
          </p:cNvSpPr>
          <p:nvPr>
            <p:ph type="ftr" sz="quarter" idx="4294967295"/>
          </p:nvPr>
        </p:nvSpPr>
        <p:spPr>
          <a:xfrm>
            <a:off x="0" y="6356350"/>
            <a:ext cx="2895600" cy="365125"/>
          </a:xfrm>
        </p:spPr>
        <p:txBody>
          <a:bodyPr/>
          <a:lstStyle/>
          <a:p>
            <a:r>
              <a:rPr lang="en-US" altLang="en-US"/>
              <a:t>Spring &amp; Summer 2008</a:t>
            </a:r>
          </a:p>
        </p:txBody>
      </p:sp>
      <p:sp>
        <p:nvSpPr>
          <p:cNvPr id="6" name="Slide Number Placeholder 5">
            <a:extLst>
              <a:ext uri="{FF2B5EF4-FFF2-40B4-BE49-F238E27FC236}">
                <a16:creationId xmlns:a16="http://schemas.microsoft.com/office/drawing/2014/main" id="{155CFCFC-CFDA-4F90-A8E1-C35192CCB428}"/>
              </a:ext>
            </a:extLst>
          </p:cNvPr>
          <p:cNvSpPr>
            <a:spLocks noGrp="1"/>
          </p:cNvSpPr>
          <p:nvPr>
            <p:ph type="sldNum" sz="quarter" idx="4294967295"/>
          </p:nvPr>
        </p:nvSpPr>
        <p:spPr>
          <a:xfrm>
            <a:off x="7010400" y="6356350"/>
            <a:ext cx="2133600" cy="365125"/>
          </a:xfrm>
        </p:spPr>
        <p:txBody>
          <a:bodyPr/>
          <a:lstStyle/>
          <a:p>
            <a:fld id="{313C4DF9-7226-44AC-BAF9-6D9BB0269CEE}" type="slidenum">
              <a:rPr lang="en-US" altLang="en-US"/>
              <a:pPr/>
              <a:t>4</a:t>
            </a:fld>
            <a:endParaRPr lang="en-US" altLang="en-US"/>
          </a:p>
        </p:txBody>
      </p:sp>
    </p:spTree>
    <p:extLst>
      <p:ext uri="{BB962C8B-B14F-4D97-AF65-F5344CB8AC3E}">
        <p14:creationId xmlns:p14="http://schemas.microsoft.com/office/powerpoint/2010/main" val="231776273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Primary Care Provider (PCP)</a:t>
            </a:r>
          </a:p>
        </p:txBody>
      </p:sp>
      <p:sp>
        <p:nvSpPr>
          <p:cNvPr id="3" name="Content Placeholder 2"/>
          <p:cNvSpPr>
            <a:spLocks noGrp="1"/>
          </p:cNvSpPr>
          <p:nvPr>
            <p:ph idx="1"/>
          </p:nvPr>
        </p:nvSpPr>
        <p:spPr>
          <a:xfrm>
            <a:off x="406128" y="1524000"/>
            <a:ext cx="7299960" cy="2796701"/>
          </a:xfrm>
        </p:spPr>
        <p:txBody>
          <a:bodyPr>
            <a:normAutofit fontScale="92500" lnSpcReduction="10000"/>
          </a:bodyPr>
          <a:lstStyle/>
          <a:p>
            <a:r>
              <a:rPr lang="en-US" sz="3000" dirty="0"/>
              <a:t>The designated treating physician responsible for coordinating all medical care</a:t>
            </a:r>
          </a:p>
          <a:p>
            <a:pPr lvl="1"/>
            <a:r>
              <a:rPr lang="en-US" sz="2000" dirty="0"/>
              <a:t>Determining MMI, return to work, work restrictions, and reviewing job analyses</a:t>
            </a:r>
          </a:p>
          <a:p>
            <a:pPr lvl="1"/>
            <a:r>
              <a:rPr lang="en-US" sz="2000" dirty="0"/>
              <a:t>Providing treatment within the U&amp;T Guidelines</a:t>
            </a:r>
          </a:p>
          <a:p>
            <a:pPr lvl="1"/>
            <a:r>
              <a:rPr lang="en-US" sz="2000" dirty="0"/>
              <a:t>Arranging timely impairment ratings</a:t>
            </a:r>
          </a:p>
          <a:p>
            <a:pPr lvl="1"/>
            <a:r>
              <a:rPr lang="en-US" sz="2000" dirty="0"/>
              <a:t>Submitting necessary documentation to include the Medical Status Form after each visit.</a:t>
            </a:r>
          </a:p>
          <a:p>
            <a:pPr lvl="1"/>
            <a:endParaRPr lang="en-US" dirty="0"/>
          </a:p>
          <a:p>
            <a:pPr lvl="1"/>
            <a:endParaRPr lang="en-US" dirty="0"/>
          </a:p>
        </p:txBody>
      </p:sp>
      <p:sp>
        <p:nvSpPr>
          <p:cNvPr id="4" name="Date Placeholder 3"/>
          <p:cNvSpPr>
            <a:spLocks noGrp="1"/>
          </p:cNvSpPr>
          <p:nvPr>
            <p:ph type="dt" sz="half" idx="4294967295"/>
          </p:nvPr>
        </p:nvSpPr>
        <p:spPr>
          <a:xfrm>
            <a:off x="0" y="6356350"/>
            <a:ext cx="2133600" cy="365125"/>
          </a:xfrm>
        </p:spPr>
        <p:txBody>
          <a:bodyPr/>
          <a:lstStyle/>
          <a:p>
            <a:r>
              <a:rPr lang="en-US" dirty="0"/>
              <a:t>March 18, 2016</a:t>
            </a:r>
          </a:p>
        </p:txBody>
      </p:sp>
      <p:sp>
        <p:nvSpPr>
          <p:cNvPr id="5" name="Footer Placeholder 4"/>
          <p:cNvSpPr>
            <a:spLocks noGrp="1"/>
          </p:cNvSpPr>
          <p:nvPr>
            <p:ph type="ftr" sz="quarter" idx="4294967295"/>
          </p:nvPr>
        </p:nvSpPr>
        <p:spPr>
          <a:xfrm>
            <a:off x="0" y="6356350"/>
            <a:ext cx="2895600" cy="365125"/>
          </a:xfrm>
        </p:spPr>
        <p:txBody>
          <a:bodyPr/>
          <a:lstStyle/>
          <a:p>
            <a:r>
              <a:rPr lang="en-US" dirty="0"/>
              <a:t>MSF/DC Conference</a:t>
            </a:r>
          </a:p>
        </p:txBody>
      </p:sp>
      <p:sp>
        <p:nvSpPr>
          <p:cNvPr id="6" name="Slide Number Placeholder 5"/>
          <p:cNvSpPr>
            <a:spLocks noGrp="1"/>
          </p:cNvSpPr>
          <p:nvPr>
            <p:ph type="sldNum" sz="quarter" idx="4294967295"/>
          </p:nvPr>
        </p:nvSpPr>
        <p:spPr>
          <a:xfrm>
            <a:off x="7010400" y="6356350"/>
            <a:ext cx="2133600" cy="365125"/>
          </a:xfrm>
        </p:spPr>
        <p:txBody>
          <a:bodyPr/>
          <a:lstStyle/>
          <a:p>
            <a:fld id="{79001AC5-6318-4C83-875D-57D2EA726748}" type="slidenum">
              <a:rPr lang="en-US" smtClean="0"/>
              <a:pPr/>
              <a:t>5</a:t>
            </a:fld>
            <a:endParaRPr lang="en-US" dirty="0"/>
          </a:p>
        </p:txBody>
      </p:sp>
    </p:spTree>
    <p:extLst>
      <p:ext uri="{BB962C8B-B14F-4D97-AF65-F5344CB8AC3E}">
        <p14:creationId xmlns:p14="http://schemas.microsoft.com/office/powerpoint/2010/main" val="11141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309D39E5-2575-45C7-90AC-778E79CDC91C}"/>
              </a:ext>
            </a:extLst>
          </p:cNvPr>
          <p:cNvSpPr>
            <a:spLocks noGrp="1" noChangeArrowheads="1"/>
          </p:cNvSpPr>
          <p:nvPr>
            <p:ph type="title"/>
          </p:nvPr>
        </p:nvSpPr>
        <p:spPr/>
        <p:txBody>
          <a:bodyPr>
            <a:normAutofit/>
          </a:bodyPr>
          <a:lstStyle/>
          <a:p>
            <a:r>
              <a:rPr lang="en-US" altLang="en-US" dirty="0">
                <a:solidFill>
                  <a:schemeClr val="accent1"/>
                </a:solidFill>
              </a:rPr>
              <a:t>Documentation Requirements</a:t>
            </a:r>
          </a:p>
        </p:txBody>
      </p:sp>
      <p:sp>
        <p:nvSpPr>
          <p:cNvPr id="54275" name="Rectangle 3">
            <a:extLst>
              <a:ext uri="{FF2B5EF4-FFF2-40B4-BE49-F238E27FC236}">
                <a16:creationId xmlns:a16="http://schemas.microsoft.com/office/drawing/2014/main" id="{78EA8361-7522-46C5-9A97-3C125417D038}"/>
              </a:ext>
            </a:extLst>
          </p:cNvPr>
          <p:cNvSpPr>
            <a:spLocks noGrp="1" noChangeArrowheads="1"/>
          </p:cNvSpPr>
          <p:nvPr>
            <p:ph idx="1"/>
          </p:nvPr>
        </p:nvSpPr>
        <p:spPr>
          <a:xfrm>
            <a:off x="406128" y="1447800"/>
            <a:ext cx="7299960" cy="2796701"/>
          </a:xfrm>
        </p:spPr>
        <p:txBody>
          <a:bodyPr>
            <a:normAutofit fontScale="77500" lnSpcReduction="20000"/>
          </a:bodyPr>
          <a:lstStyle/>
          <a:p>
            <a:r>
              <a:rPr lang="en-US" altLang="en-US" sz="2800" dirty="0"/>
              <a:t>To avoid more paperwork, claims examiners require documentation of diagnosis, causation, work capacity,  treatment plans and functional gains.</a:t>
            </a:r>
          </a:p>
          <a:p>
            <a:r>
              <a:rPr lang="en-US" altLang="en-US" sz="2800" dirty="0"/>
              <a:t>Complete a medical status form after each office visit.</a:t>
            </a:r>
          </a:p>
          <a:p>
            <a:pPr lvl="1"/>
            <a:r>
              <a:rPr lang="en-US" altLang="en-US" sz="2200" dirty="0"/>
              <a:t>Date of MMI</a:t>
            </a:r>
          </a:p>
          <a:p>
            <a:pPr lvl="1"/>
            <a:r>
              <a:rPr lang="en-US" altLang="en-US" sz="2200" dirty="0"/>
              <a:t>Or, anticipated date of MMI.</a:t>
            </a:r>
          </a:p>
          <a:p>
            <a:pPr lvl="1"/>
            <a:r>
              <a:rPr lang="en-US" altLang="en-US" sz="2200" dirty="0"/>
              <a:t>Does/Will worker have an impairment (rating)?</a:t>
            </a:r>
          </a:p>
          <a:p>
            <a:pPr lvl="1"/>
            <a:r>
              <a:rPr lang="en-US" altLang="en-US" sz="2200" dirty="0"/>
              <a:t>Is worker unable to time of injury work capacity?</a:t>
            </a:r>
          </a:p>
          <a:p>
            <a:pPr lvl="1"/>
            <a:r>
              <a:rPr lang="en-US" altLang="en-US" sz="2200" dirty="0"/>
              <a:t>If yes, define restrictions.</a:t>
            </a:r>
          </a:p>
          <a:p>
            <a:pPr lvl="1"/>
            <a:r>
              <a:rPr lang="en-US" altLang="en-US" sz="2200" dirty="0"/>
              <a:t>Next office visit</a:t>
            </a:r>
          </a:p>
          <a:p>
            <a:pPr marL="457200" lvl="1" indent="0">
              <a:buNone/>
            </a:pPr>
            <a:endParaRPr lang="en-US" altLang="en-US" sz="2100" dirty="0"/>
          </a:p>
        </p:txBody>
      </p:sp>
      <p:sp>
        <p:nvSpPr>
          <p:cNvPr id="5" name="Footer Placeholder 4">
            <a:extLst>
              <a:ext uri="{FF2B5EF4-FFF2-40B4-BE49-F238E27FC236}">
                <a16:creationId xmlns:a16="http://schemas.microsoft.com/office/drawing/2014/main" id="{6AF62AAD-4F77-4A7C-BC7A-45214CC1AF5D}"/>
              </a:ext>
            </a:extLst>
          </p:cNvPr>
          <p:cNvSpPr>
            <a:spLocks noGrp="1"/>
          </p:cNvSpPr>
          <p:nvPr>
            <p:ph type="ftr" sz="quarter" idx="4294967295"/>
          </p:nvPr>
        </p:nvSpPr>
        <p:spPr>
          <a:xfrm>
            <a:off x="0" y="6356350"/>
            <a:ext cx="2895600" cy="365125"/>
          </a:xfrm>
        </p:spPr>
        <p:txBody>
          <a:bodyPr/>
          <a:lstStyle/>
          <a:p>
            <a:r>
              <a:rPr lang="en-US" altLang="en-US"/>
              <a:t>Spring &amp; Summer 2008</a:t>
            </a:r>
          </a:p>
        </p:txBody>
      </p:sp>
      <p:sp>
        <p:nvSpPr>
          <p:cNvPr id="6" name="Slide Number Placeholder 5">
            <a:extLst>
              <a:ext uri="{FF2B5EF4-FFF2-40B4-BE49-F238E27FC236}">
                <a16:creationId xmlns:a16="http://schemas.microsoft.com/office/drawing/2014/main" id="{B57C4441-0E24-4AC1-AE5E-E0FFC972BD04}"/>
              </a:ext>
            </a:extLst>
          </p:cNvPr>
          <p:cNvSpPr>
            <a:spLocks noGrp="1"/>
          </p:cNvSpPr>
          <p:nvPr>
            <p:ph type="sldNum" sz="quarter" idx="4294967295"/>
          </p:nvPr>
        </p:nvSpPr>
        <p:spPr>
          <a:xfrm>
            <a:off x="7010400" y="6356350"/>
            <a:ext cx="2133600" cy="365125"/>
          </a:xfrm>
        </p:spPr>
        <p:txBody>
          <a:bodyPr/>
          <a:lstStyle/>
          <a:p>
            <a:fld id="{EFC2DC0F-E4D2-42D9-A911-C0C4B6F2AAC5}" type="slidenum">
              <a:rPr lang="en-US" altLang="en-US"/>
              <a:pPr/>
              <a:t>6</a:t>
            </a:fld>
            <a:endParaRPr lang="en-US" altLang="en-US"/>
          </a:p>
        </p:txBody>
      </p:sp>
    </p:spTree>
    <p:extLst>
      <p:ext uri="{BB962C8B-B14F-4D97-AF65-F5344CB8AC3E}">
        <p14:creationId xmlns:p14="http://schemas.microsoft.com/office/powerpoint/2010/main" val="40291296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Functional Gains</a:t>
            </a:r>
          </a:p>
        </p:txBody>
      </p:sp>
      <p:sp>
        <p:nvSpPr>
          <p:cNvPr id="3" name="Content Placeholder 2"/>
          <p:cNvSpPr>
            <a:spLocks noGrp="1"/>
          </p:cNvSpPr>
          <p:nvPr>
            <p:ph idx="1"/>
          </p:nvPr>
        </p:nvSpPr>
        <p:spPr>
          <a:xfrm>
            <a:off x="406128" y="1447800"/>
            <a:ext cx="7299960" cy="2796701"/>
          </a:xfrm>
        </p:spPr>
        <p:txBody>
          <a:bodyPr>
            <a:normAutofit/>
          </a:bodyPr>
          <a:lstStyle/>
          <a:p>
            <a:r>
              <a:rPr lang="en-US" sz="2800" dirty="0"/>
              <a:t>Functional Improvement Goals should be consistently addressed.  Positive patient response results are defined primarily as functional gains that can be objectively measured.  </a:t>
            </a:r>
          </a:p>
        </p:txBody>
      </p:sp>
      <p:sp>
        <p:nvSpPr>
          <p:cNvPr id="5" name="Footer Placeholder 4"/>
          <p:cNvSpPr>
            <a:spLocks noGrp="1"/>
          </p:cNvSpPr>
          <p:nvPr>
            <p:ph type="ftr" sz="quarter" idx="4294967295"/>
          </p:nvPr>
        </p:nvSpPr>
        <p:spPr>
          <a:xfrm>
            <a:off x="0" y="6356350"/>
            <a:ext cx="2895600" cy="365125"/>
          </a:xfrm>
        </p:spPr>
        <p:txBody>
          <a:bodyPr/>
          <a:lstStyle/>
          <a:p>
            <a:r>
              <a:rPr lang="en-US" dirty="0"/>
              <a:t>MSF/DC Conference </a:t>
            </a:r>
          </a:p>
        </p:txBody>
      </p:sp>
      <p:sp>
        <p:nvSpPr>
          <p:cNvPr id="6" name="Slide Number Placeholder 5"/>
          <p:cNvSpPr>
            <a:spLocks noGrp="1"/>
          </p:cNvSpPr>
          <p:nvPr>
            <p:ph type="sldNum" sz="quarter" idx="4294967295"/>
          </p:nvPr>
        </p:nvSpPr>
        <p:spPr>
          <a:xfrm>
            <a:off x="7010400" y="6356350"/>
            <a:ext cx="2133600" cy="365125"/>
          </a:xfrm>
        </p:spPr>
        <p:txBody>
          <a:bodyPr/>
          <a:lstStyle/>
          <a:p>
            <a:fld id="{79001AC5-6318-4C83-875D-57D2EA726748}" type="slidenum">
              <a:rPr lang="en-US" smtClean="0"/>
              <a:pPr/>
              <a:t>7</a:t>
            </a:fld>
            <a:endParaRPr lang="en-US" dirty="0"/>
          </a:p>
        </p:txBody>
      </p:sp>
    </p:spTree>
    <p:extLst>
      <p:ext uri="{BB962C8B-B14F-4D97-AF65-F5344CB8AC3E}">
        <p14:creationId xmlns:p14="http://schemas.microsoft.com/office/powerpoint/2010/main" val="3423606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Functional Gains Continued</a:t>
            </a:r>
          </a:p>
        </p:txBody>
      </p:sp>
      <p:sp>
        <p:nvSpPr>
          <p:cNvPr id="3" name="Content Placeholder 2"/>
          <p:cNvSpPr>
            <a:spLocks noGrp="1"/>
          </p:cNvSpPr>
          <p:nvPr>
            <p:ph idx="1"/>
          </p:nvPr>
        </p:nvSpPr>
        <p:spPr>
          <a:xfrm>
            <a:off x="406128" y="1524000"/>
            <a:ext cx="7299960" cy="2796701"/>
          </a:xfrm>
        </p:spPr>
        <p:txBody>
          <a:bodyPr>
            <a:normAutofit fontScale="47500" lnSpcReduction="20000"/>
          </a:bodyPr>
          <a:lstStyle/>
          <a:p>
            <a:r>
              <a:rPr lang="en-US" sz="4500" dirty="0"/>
              <a:t>Objective functional gains include, but are not limited to:</a:t>
            </a:r>
          </a:p>
          <a:p>
            <a:pPr marL="0" indent="0">
              <a:buNone/>
            </a:pPr>
            <a:r>
              <a:rPr lang="en-US" sz="7000" dirty="0"/>
              <a:t> 	</a:t>
            </a:r>
            <a:r>
              <a:rPr lang="en-US" sz="3800" i="1" dirty="0"/>
              <a:t>positional tolerances, range of motion (ROM), strength, endurance 	activities of daily living, cognition, psychological behavior, and 	efficiency/velocity measures that can be quantified. </a:t>
            </a:r>
          </a:p>
          <a:p>
            <a:pPr marL="0" indent="0">
              <a:buNone/>
            </a:pPr>
            <a:br>
              <a:rPr lang="en-US" sz="7000" dirty="0"/>
            </a:br>
            <a:endParaRPr lang="en-US" sz="7000" dirty="0"/>
          </a:p>
          <a:p>
            <a:endParaRPr lang="en-US" dirty="0"/>
          </a:p>
        </p:txBody>
      </p:sp>
      <p:sp>
        <p:nvSpPr>
          <p:cNvPr id="4" name="Date Placeholder 3"/>
          <p:cNvSpPr>
            <a:spLocks noGrp="1"/>
          </p:cNvSpPr>
          <p:nvPr>
            <p:ph type="dt" sz="half" idx="4294967295"/>
          </p:nvPr>
        </p:nvSpPr>
        <p:spPr>
          <a:xfrm>
            <a:off x="0" y="6356350"/>
            <a:ext cx="2133600" cy="365125"/>
          </a:xfrm>
        </p:spPr>
        <p:txBody>
          <a:bodyPr/>
          <a:lstStyle/>
          <a:p>
            <a:r>
              <a:rPr lang="en-US" dirty="0"/>
              <a:t>March 18, 2016</a:t>
            </a:r>
          </a:p>
        </p:txBody>
      </p:sp>
      <p:sp>
        <p:nvSpPr>
          <p:cNvPr id="5" name="Footer Placeholder 4"/>
          <p:cNvSpPr>
            <a:spLocks noGrp="1"/>
          </p:cNvSpPr>
          <p:nvPr>
            <p:ph type="ftr" sz="quarter" idx="4294967295"/>
          </p:nvPr>
        </p:nvSpPr>
        <p:spPr>
          <a:xfrm>
            <a:off x="0" y="6356350"/>
            <a:ext cx="2895600" cy="365125"/>
          </a:xfrm>
        </p:spPr>
        <p:txBody>
          <a:bodyPr/>
          <a:lstStyle/>
          <a:p>
            <a:r>
              <a:rPr lang="en-US" dirty="0"/>
              <a:t>MSF/DC Conference</a:t>
            </a:r>
          </a:p>
        </p:txBody>
      </p:sp>
      <p:sp>
        <p:nvSpPr>
          <p:cNvPr id="6" name="Slide Number Placeholder 5"/>
          <p:cNvSpPr>
            <a:spLocks noGrp="1"/>
          </p:cNvSpPr>
          <p:nvPr>
            <p:ph type="sldNum" sz="quarter" idx="4294967295"/>
          </p:nvPr>
        </p:nvSpPr>
        <p:spPr>
          <a:xfrm>
            <a:off x="7010400" y="6356350"/>
            <a:ext cx="2133600" cy="365125"/>
          </a:xfrm>
        </p:spPr>
        <p:txBody>
          <a:bodyPr/>
          <a:lstStyle/>
          <a:p>
            <a:fld id="{79001AC5-6318-4C83-875D-57D2EA726748}" type="slidenum">
              <a:rPr lang="en-US" smtClean="0"/>
              <a:pPr/>
              <a:t>8</a:t>
            </a:fld>
            <a:endParaRPr lang="en-US" dirty="0"/>
          </a:p>
        </p:txBody>
      </p:sp>
    </p:spTree>
    <p:extLst>
      <p:ext uri="{BB962C8B-B14F-4D97-AF65-F5344CB8AC3E}">
        <p14:creationId xmlns:p14="http://schemas.microsoft.com/office/powerpoint/2010/main" val="3299513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3B056F3-96ED-4C22-976C-C69083DC720B}"/>
              </a:ext>
            </a:extLst>
          </p:cNvPr>
          <p:cNvSpPr>
            <a:spLocks noGrp="1" noChangeArrowheads="1"/>
          </p:cNvSpPr>
          <p:nvPr>
            <p:ph type="title"/>
          </p:nvPr>
        </p:nvSpPr>
        <p:spPr/>
        <p:txBody>
          <a:bodyPr>
            <a:normAutofit/>
          </a:bodyPr>
          <a:lstStyle/>
          <a:p>
            <a:r>
              <a:rPr lang="en-US" altLang="en-US" dirty="0">
                <a:solidFill>
                  <a:schemeClr val="accent1"/>
                </a:solidFill>
              </a:rPr>
              <a:t>After Maximum Medical Improvement</a:t>
            </a:r>
          </a:p>
        </p:txBody>
      </p:sp>
      <p:sp>
        <p:nvSpPr>
          <p:cNvPr id="36867" name="Rectangle 3">
            <a:extLst>
              <a:ext uri="{FF2B5EF4-FFF2-40B4-BE49-F238E27FC236}">
                <a16:creationId xmlns:a16="http://schemas.microsoft.com/office/drawing/2014/main" id="{89A03A8B-31A2-4FE8-A927-D32F53E6855F}"/>
              </a:ext>
            </a:extLst>
          </p:cNvPr>
          <p:cNvSpPr>
            <a:spLocks noGrp="1" noChangeArrowheads="1"/>
          </p:cNvSpPr>
          <p:nvPr>
            <p:ph idx="1"/>
          </p:nvPr>
        </p:nvSpPr>
        <p:spPr>
          <a:xfrm>
            <a:off x="406128" y="1524000"/>
            <a:ext cx="7299960" cy="2796701"/>
          </a:xfrm>
        </p:spPr>
        <p:txBody>
          <a:bodyPr>
            <a:normAutofit fontScale="70000" lnSpcReduction="20000"/>
          </a:bodyPr>
          <a:lstStyle/>
          <a:p>
            <a:r>
              <a:rPr lang="en-US" altLang="en-US" sz="2800" dirty="0"/>
              <a:t>A point in the healing process where permanent work capacity is defined.  If permanent restrictions are anticipated, do not hesitate to request a functional capacity evaluation.</a:t>
            </a:r>
          </a:p>
          <a:p>
            <a:endParaRPr lang="en-US" altLang="en-US" sz="2800" dirty="0"/>
          </a:p>
          <a:p>
            <a:r>
              <a:rPr lang="en-US" altLang="en-US" sz="2800" dirty="0"/>
              <a:t>Does not necessarily mean workers compensation won’t cover further treatment. Obtain prior authorization.</a:t>
            </a:r>
          </a:p>
          <a:p>
            <a:endParaRPr lang="en-US" altLang="en-US" sz="2800" dirty="0"/>
          </a:p>
          <a:p>
            <a:r>
              <a:rPr lang="en-US" altLang="en-US" sz="2800" dirty="0"/>
              <a:t>Once an injured worker has reached MMI, she/he may be entitled to an impairment award.</a:t>
            </a:r>
          </a:p>
          <a:p>
            <a:endParaRPr lang="en-US" altLang="en-US" sz="2500" dirty="0"/>
          </a:p>
        </p:txBody>
      </p:sp>
      <p:sp>
        <p:nvSpPr>
          <p:cNvPr id="5" name="Footer Placeholder 4">
            <a:extLst>
              <a:ext uri="{FF2B5EF4-FFF2-40B4-BE49-F238E27FC236}">
                <a16:creationId xmlns:a16="http://schemas.microsoft.com/office/drawing/2014/main" id="{CB747094-CC18-4097-A702-FCEAD83BB872}"/>
              </a:ext>
            </a:extLst>
          </p:cNvPr>
          <p:cNvSpPr>
            <a:spLocks noGrp="1"/>
          </p:cNvSpPr>
          <p:nvPr>
            <p:ph type="ftr" sz="quarter" idx="4294967295"/>
          </p:nvPr>
        </p:nvSpPr>
        <p:spPr>
          <a:xfrm>
            <a:off x="0" y="6356350"/>
            <a:ext cx="2895600" cy="365125"/>
          </a:xfrm>
        </p:spPr>
        <p:txBody>
          <a:bodyPr/>
          <a:lstStyle/>
          <a:p>
            <a:r>
              <a:rPr lang="en-US" altLang="en-US"/>
              <a:t>Spring &amp; Summer 2008</a:t>
            </a:r>
          </a:p>
        </p:txBody>
      </p:sp>
      <p:sp>
        <p:nvSpPr>
          <p:cNvPr id="6" name="Slide Number Placeholder 5">
            <a:extLst>
              <a:ext uri="{FF2B5EF4-FFF2-40B4-BE49-F238E27FC236}">
                <a16:creationId xmlns:a16="http://schemas.microsoft.com/office/drawing/2014/main" id="{98C68719-CB14-4D1D-8129-5CA2E20A7AE5}"/>
              </a:ext>
            </a:extLst>
          </p:cNvPr>
          <p:cNvSpPr>
            <a:spLocks noGrp="1"/>
          </p:cNvSpPr>
          <p:nvPr>
            <p:ph type="sldNum" sz="quarter" idx="4294967295"/>
          </p:nvPr>
        </p:nvSpPr>
        <p:spPr>
          <a:xfrm>
            <a:off x="7010400" y="6356350"/>
            <a:ext cx="2133600" cy="365125"/>
          </a:xfrm>
        </p:spPr>
        <p:txBody>
          <a:bodyPr/>
          <a:lstStyle/>
          <a:p>
            <a:fld id="{DE890376-A4D0-4730-A5E6-2CA5DF98C70F}" type="slidenum">
              <a:rPr lang="en-US" altLang="en-US"/>
              <a:pPr/>
              <a:t>9</a:t>
            </a:fld>
            <a:endParaRPr lang="en-US" altLang="en-US"/>
          </a:p>
        </p:txBody>
      </p:sp>
    </p:spTree>
    <p:extLst>
      <p:ext uri="{BB962C8B-B14F-4D97-AF65-F5344CB8AC3E}">
        <p14:creationId xmlns:p14="http://schemas.microsoft.com/office/powerpoint/2010/main" val="3145031440"/>
      </p:ext>
    </p:extLst>
  </p:cSld>
  <p:clrMapOvr>
    <a:masterClrMapping/>
  </p:clrMapOvr>
  <p:transition/>
</p:sld>
</file>

<file path=ppt/theme/theme1.xml><?xml version="1.0" encoding="utf-8"?>
<a:theme xmlns:a="http://schemas.openxmlformats.org/drawingml/2006/main" name="MSF43Theme">
  <a:themeElements>
    <a:clrScheme name="MSF 2018 colors">
      <a:dk1>
        <a:srgbClr val="505150"/>
      </a:dk1>
      <a:lt1>
        <a:srgbClr val="FFFFFF"/>
      </a:lt1>
      <a:dk2>
        <a:srgbClr val="141313"/>
      </a:dk2>
      <a:lt2>
        <a:srgbClr val="E4E5E3"/>
      </a:lt2>
      <a:accent1>
        <a:srgbClr val="343B90"/>
      </a:accent1>
      <a:accent2>
        <a:srgbClr val="4B76B8"/>
      </a:accent2>
      <a:accent3>
        <a:srgbClr val="8D8D8D"/>
      </a:accent3>
      <a:accent4>
        <a:srgbClr val="92CC50"/>
      </a:accent4>
      <a:accent5>
        <a:srgbClr val="FF7036"/>
      </a:accent5>
      <a:accent6>
        <a:srgbClr val="000000"/>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SF43Theme" id="{9E10BA0B-14FA-456D-8311-2D4EEDF76528}" vid="{373ECB66-D367-4A84-8892-33EEFDC113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MSF43Theme</Template>
  <TotalTime>1276</TotalTime>
  <Words>1060</Words>
  <Application>Microsoft Office PowerPoint</Application>
  <PresentationFormat>On-screen Show (4:3)</PresentationFormat>
  <Paragraphs>110</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MSF43Theme</vt:lpstr>
      <vt:lpstr>Montana State Fund  </vt:lpstr>
      <vt:lpstr>Return to Work        </vt:lpstr>
      <vt:lpstr>Benefits of Return to Work</vt:lpstr>
      <vt:lpstr>Maximum Medical Improvement (MMI)</vt:lpstr>
      <vt:lpstr>Primary Care Provider (PCP)</vt:lpstr>
      <vt:lpstr>Documentation Requirements</vt:lpstr>
      <vt:lpstr>Functional Gains</vt:lpstr>
      <vt:lpstr>Functional Gains Continued</vt:lpstr>
      <vt:lpstr>After Maximum Medical Improvement</vt:lpstr>
      <vt:lpstr>Impairment Rating</vt:lpstr>
      <vt:lpstr>You Are Important </vt:lpstr>
      <vt:lpstr>PowerPoint Presentation</vt:lpstr>
    </vt:vector>
  </TitlesOfParts>
  <Company>Montana State Fund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Montana State Fund Template (title here)</dc:title>
  <dc:creator>CD9179</dc:creator>
  <cp:lastModifiedBy>Hadley, Shannon</cp:lastModifiedBy>
  <cp:revision>102</cp:revision>
  <cp:lastPrinted>2019-12-09T22:38:26Z</cp:lastPrinted>
  <dcterms:created xsi:type="dcterms:W3CDTF">2009-09-16T15:32:54Z</dcterms:created>
  <dcterms:modified xsi:type="dcterms:W3CDTF">2019-12-09T22:38:36Z</dcterms:modified>
</cp:coreProperties>
</file>